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60" r:id="rId2"/>
  </p:sldMasterIdLst>
  <p:notesMasterIdLst>
    <p:notesMasterId r:id="rId27"/>
  </p:notesMasterIdLst>
  <p:sldIdLst>
    <p:sldId id="464" r:id="rId3"/>
    <p:sldId id="467" r:id="rId4"/>
    <p:sldId id="501" r:id="rId5"/>
    <p:sldId id="502" r:id="rId6"/>
    <p:sldId id="503" r:id="rId7"/>
    <p:sldId id="488" r:id="rId8"/>
    <p:sldId id="504" r:id="rId9"/>
    <p:sldId id="505" r:id="rId10"/>
    <p:sldId id="500" r:id="rId11"/>
    <p:sldId id="475" r:id="rId12"/>
    <p:sldId id="489" r:id="rId13"/>
    <p:sldId id="476" r:id="rId14"/>
    <p:sldId id="477" r:id="rId15"/>
    <p:sldId id="484" r:id="rId16"/>
    <p:sldId id="492" r:id="rId17"/>
    <p:sldId id="495" r:id="rId18"/>
    <p:sldId id="496" r:id="rId19"/>
    <p:sldId id="473" r:id="rId20"/>
    <p:sldId id="479" r:id="rId21"/>
    <p:sldId id="480" r:id="rId22"/>
    <p:sldId id="481" r:id="rId23"/>
    <p:sldId id="497" r:id="rId24"/>
    <p:sldId id="472" r:id="rId25"/>
    <p:sldId id="471" r:id="rId26"/>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E4BD"/>
    <a:srgbClr val="4F81BD"/>
    <a:srgbClr val="B4EED1"/>
    <a:srgbClr val="66FF33"/>
    <a:srgbClr val="FFFFFF"/>
    <a:srgbClr val="FAC090"/>
    <a:srgbClr val="525252"/>
    <a:srgbClr val="5B9BD5"/>
    <a:srgbClr val="1C33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89" autoAdjust="0"/>
    <p:restoredTop sz="94627"/>
  </p:normalViewPr>
  <p:slideViewPr>
    <p:cSldViewPr snapToGrid="0">
      <p:cViewPr varScale="1">
        <p:scale>
          <a:sx n="110" d="100"/>
          <a:sy n="110" d="100"/>
        </p:scale>
        <p:origin x="536" y="168"/>
      </p:cViewPr>
      <p:guideLst/>
    </p:cSldViewPr>
  </p:slideViewPr>
  <p:notesTextViewPr>
    <p:cViewPr>
      <p:scale>
        <a:sx n="1" d="1"/>
        <a:sy n="1" d="1"/>
      </p:scale>
      <p:origin x="0" y="0"/>
    </p:cViewPr>
  </p:notesTextViewPr>
  <p:sorterViewPr>
    <p:cViewPr>
      <p:scale>
        <a:sx n="100" d="100"/>
        <a:sy n="100" d="100"/>
      </p:scale>
      <p:origin x="0" y="-13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F4A7B-8284-4E61-88F9-84C6CA6E31E8}" type="datetimeFigureOut">
              <a:rPr lang="zh-TW" altLang="en-US" smtClean="0"/>
              <a:t>2026/7/28</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1D5518-E2B7-47D3-A483-775D39982443}" type="slidenum">
              <a:rPr lang="zh-TW" altLang="en-US" smtClean="0"/>
              <a:t>‹#›</a:t>
            </a:fld>
            <a:endParaRPr lang="zh-TW" altLang="en-US"/>
          </a:p>
        </p:txBody>
      </p:sp>
    </p:spTree>
    <p:extLst>
      <p:ext uri="{BB962C8B-B14F-4D97-AF65-F5344CB8AC3E}">
        <p14:creationId xmlns:p14="http://schemas.microsoft.com/office/powerpoint/2010/main" val="2637007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11D5518-E2B7-47D3-A483-775D39982443}" type="slidenum">
              <a:rPr lang="zh-TW" altLang="en-US" smtClean="0"/>
              <a:t>1</a:t>
            </a:fld>
            <a:endParaRPr lang="zh-TW" altLang="en-US"/>
          </a:p>
        </p:txBody>
      </p:sp>
    </p:spTree>
    <p:extLst>
      <p:ext uri="{BB962C8B-B14F-4D97-AF65-F5344CB8AC3E}">
        <p14:creationId xmlns:p14="http://schemas.microsoft.com/office/powerpoint/2010/main" val="2189180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8C930-621D-03BF-B4AF-CB7E8DD8CF9A}"/>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83D2A80E-9A5A-6B49-4258-DC2312DA6DBC}"/>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FBB299C8-74D4-E233-FBC6-56D5576C29BF}"/>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4D9FAFE7-B50D-F169-A9B0-8AEE2D32897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976237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EE80A-16F2-8A80-EA1C-C5390FC69701}"/>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DCEDDAF0-62D3-D7BB-57AC-11D18B63AC47}"/>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B8C99928-5D39-C062-522B-5A0908687325}"/>
              </a:ext>
            </a:extLst>
          </p:cNvPr>
          <p:cNvSpPr>
            <a:spLocks noGrp="1"/>
          </p:cNvSpPr>
          <p:nvPr>
            <p:ph type="body" idx="1"/>
          </p:nvPr>
        </p:nvSpPr>
        <p:spPr/>
        <p:txBody>
          <a:bodyPr>
            <a:normAutofit/>
          </a:bodyPr>
          <a:lstStyle/>
          <a:p>
            <a:r>
              <a:rPr lang="en-US" altLang="zh-TW" dirty="0"/>
              <a:t>Animation on “frontend” and “backend”</a:t>
            </a:r>
          </a:p>
          <a:p>
            <a:endParaRPr lang="en-US" altLang="zh-TW" dirty="0"/>
          </a:p>
          <a:p>
            <a:r>
              <a:rPr lang="en-US" altLang="zh-TW" dirty="0"/>
              <a:t>Mention</a:t>
            </a:r>
            <a:r>
              <a:rPr lang="zh-CN" altLang="en-US" dirty="0"/>
              <a:t> </a:t>
            </a:r>
            <a:r>
              <a:rPr lang="en-US" altLang="zh-CN" dirty="0"/>
              <a:t>two </a:t>
            </a:r>
            <a:r>
              <a:rPr lang="en-US" altLang="zh-CN" dirty="0" err="1"/>
              <a:t>Irs</a:t>
            </a:r>
            <a:r>
              <a:rPr lang="en-US" altLang="zh-CN" dirty="0"/>
              <a:t>, one is load time series, and the other is interface call</a:t>
            </a:r>
          </a:p>
          <a:p>
            <a:r>
              <a:rPr lang="en-US" altLang="zh-CN" dirty="0"/>
              <a:t>For the first IR part, we are the first to make this attempt to the best of our knowledge</a:t>
            </a:r>
          </a:p>
          <a:p>
            <a:r>
              <a:rPr lang="en-US" altLang="zh-TW" dirty="0"/>
              <a:t>For the IR in the backend, many previous work also use this method, but we move one step further to elaborate on multiple popular service extension models</a:t>
            </a:r>
            <a:endParaRPr lang="zh-TW" altLang="en-US" dirty="0"/>
          </a:p>
        </p:txBody>
      </p:sp>
      <p:sp>
        <p:nvSpPr>
          <p:cNvPr id="4" name="投影片編號版面配置區 3">
            <a:extLst>
              <a:ext uri="{FF2B5EF4-FFF2-40B4-BE49-F238E27FC236}">
                <a16:creationId xmlns:a16="http://schemas.microsoft.com/office/drawing/2014/main" id="{F0121277-6CC8-6AFF-43EF-3BA0B7A41D4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363925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D7C3F-30B8-B018-04D2-578546D72ECF}"/>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0B55E875-DCF1-F1FB-FCDC-AA879E6145AF}"/>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8C26F00E-50BE-0503-3D56-3ECDD2C48DDD}"/>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CBF9DFD7-F4E5-E79F-DBEF-113AA4F5E24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41812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4C7B7-494F-FAFD-2C4C-4C4FBDF29D3A}"/>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F9980455-C41E-AD20-E539-D93C8224140F}"/>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7778CDD3-6753-713E-61D5-3A3F79AA3303}"/>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BCE01FB7-8500-5FF9-DFAD-5AF5547141E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008436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80C8A-DBE1-8311-4716-0D8B88639615}"/>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5CA2A470-2384-B3FC-1865-A6E5AF41C0B6}"/>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F8911E60-FE1D-C229-6F12-A055F94B6095}"/>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7EFECB3B-54A6-3CC0-4BC2-9105FC0F3E8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015463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AA1E5-3CB4-552B-F3FE-350ED1E638F1}"/>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03F3AEC2-6535-F8F1-B2DD-B77904134ACF}"/>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AB1B5699-DE7B-7C07-5DC1-91C72FE49EB8}"/>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6034D315-D5B8-4E69-47BA-4CB6F7E3B7D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447673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CE714-1F97-3BCA-3B1B-02AA06D86C0C}"/>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AE7FB522-E648-2EEB-8674-631B8685269D}"/>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A963AF35-8484-58B9-96B9-28A41BA7D1DE}"/>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36903753-7815-BE85-CE1F-A1A7A753E2C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367713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D2C02-0051-7A35-D258-E9438F40A519}"/>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D974FC43-6828-29E4-9CED-F750425DDFAC}"/>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416723D6-8DBE-0C47-9C1B-54DBE7F53A2F}"/>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CDF5C2C1-0D80-458D-A419-961FB9F7E54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247843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CC19B-921B-0FE7-1168-90E13AE23378}"/>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DDADE4A3-DE7E-EDA5-9483-61B60B494213}"/>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C35244BD-95A0-433F-377F-FCE86DC3953E}"/>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66140AF0-76AA-B1DD-C34A-0CE8CBEAB5C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955672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A6BF2-CC36-81D9-B5DE-5DE74AF95C5C}"/>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415FDA79-8806-9C0E-FCF9-A4F3FA0102C4}"/>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33D02EEF-3EAF-E53C-8DC4-B7EE71929AE9}"/>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2FC6D1D5-5600-9CDE-B2A0-99621AB7835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347423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5D623-A201-B7A7-B712-1BD81DD7B892}"/>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92DFD274-267D-6F92-0893-87AED858AF53}"/>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227412E3-365F-7EB5-C9AF-07A14F7AC6B5}"/>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66ACC2CF-706A-E555-FAF4-CA2EEBBD28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4287873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563B7-57C0-A1A5-5C9F-74B9D53AF32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2A6E03FC-B232-C702-1EB2-A086CBBEF36B}"/>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6B586FD5-F3DD-5946-AAD2-ECEBCBAFE7FA}"/>
              </a:ext>
            </a:extLst>
          </p:cNvPr>
          <p:cNvSpPr>
            <a:spLocks noGrp="1"/>
          </p:cNvSpPr>
          <p:nvPr>
            <p:ph type="body" idx="1"/>
          </p:nvPr>
        </p:nvSpPr>
        <p:spPr/>
        <p:txBody>
          <a:bodyPr>
            <a:normAutofit/>
          </a:bodyPr>
          <a:lstStyle/>
          <a:p>
            <a:r>
              <a:rPr lang="en-US" altLang="zh-TW" dirty="0"/>
              <a:t>Barbell can record the number of requests blocked that were not issued on time</a:t>
            </a:r>
          </a:p>
          <a:p>
            <a:endParaRPr lang="en-US" altLang="zh-TW" dirty="0"/>
          </a:p>
          <a:p>
            <a:r>
              <a:rPr lang="en-US" altLang="zh-TW" dirty="0"/>
              <a:t>By using busy-spinning model for open-loop load generation, clients-side jitters</a:t>
            </a:r>
            <a:endParaRPr lang="zh-TW" altLang="en-US" dirty="0"/>
          </a:p>
        </p:txBody>
      </p:sp>
      <p:sp>
        <p:nvSpPr>
          <p:cNvPr id="4" name="投影片編號版面配置區 3">
            <a:extLst>
              <a:ext uri="{FF2B5EF4-FFF2-40B4-BE49-F238E27FC236}">
                <a16:creationId xmlns:a16="http://schemas.microsoft.com/office/drawing/2014/main" id="{4F332978-3A64-0299-B56F-2CAD9B79B0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8469163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D494D-C516-7333-A551-70B0890F18F3}"/>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7D5024C7-2ED3-B08E-85D1-7CF2E34273B6}"/>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92705765-C1BC-9EB8-EDAB-64696C977863}"/>
              </a:ext>
            </a:extLst>
          </p:cNvPr>
          <p:cNvSpPr>
            <a:spLocks noGrp="1"/>
          </p:cNvSpPr>
          <p:nvPr>
            <p:ph type="body" idx="1"/>
          </p:nvPr>
        </p:nvSpPr>
        <p:spPr/>
        <p:txBody>
          <a:bodyPr>
            <a:normAutofit/>
          </a:bodyPr>
          <a:lstStyle/>
          <a:p>
            <a:r>
              <a:rPr lang="en-US" altLang="zh-TW" dirty="0"/>
              <a:t>Should I add another highlight point here?</a:t>
            </a:r>
            <a:endParaRPr lang="zh-TW" altLang="en-US" dirty="0"/>
          </a:p>
        </p:txBody>
      </p:sp>
      <p:sp>
        <p:nvSpPr>
          <p:cNvPr id="4" name="投影片編號版面配置區 3">
            <a:extLst>
              <a:ext uri="{FF2B5EF4-FFF2-40B4-BE49-F238E27FC236}">
                <a16:creationId xmlns:a16="http://schemas.microsoft.com/office/drawing/2014/main" id="{430DFB3B-7607-4B6F-66FD-93118D3288D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960019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2D7B7-EB2D-B1C5-CAB0-BF9C6620650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6F567974-AA19-0CD4-6C75-B785A42923F1}"/>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111FC661-4A5C-4E80-E83E-7D33E15C2416}"/>
              </a:ext>
            </a:extLst>
          </p:cNvPr>
          <p:cNvSpPr>
            <a:spLocks noGrp="1"/>
          </p:cNvSpPr>
          <p:nvPr>
            <p:ph type="body" idx="1"/>
          </p:nvPr>
        </p:nvSpPr>
        <p:spPr/>
        <p:txBody>
          <a:bodyPr>
            <a:normAutofit/>
          </a:bodyPr>
          <a:lstStyle/>
          <a:p>
            <a:r>
              <a:rPr lang="en-US" altLang="zh-TW" dirty="0"/>
              <a:t>SSH as a separate service extension that serves to collect server-side resource utilization</a:t>
            </a:r>
            <a:endParaRPr lang="zh-TW" altLang="en-US" dirty="0"/>
          </a:p>
        </p:txBody>
      </p:sp>
      <p:sp>
        <p:nvSpPr>
          <p:cNvPr id="4" name="投影片編號版面配置區 3">
            <a:extLst>
              <a:ext uri="{FF2B5EF4-FFF2-40B4-BE49-F238E27FC236}">
                <a16:creationId xmlns:a16="http://schemas.microsoft.com/office/drawing/2014/main" id="{54687D8F-D449-D362-6465-DF15F2F73DC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3823003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2B3C7-28CD-98B2-AEF7-75CC0874F6F1}"/>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3D89035B-4942-79F1-65C0-AA0CABB01473}"/>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850844C3-8E9E-53F0-8809-D5D98CEACF47}"/>
              </a:ext>
            </a:extLst>
          </p:cNvPr>
          <p:cNvSpPr>
            <a:spLocks noGrp="1"/>
          </p:cNvSpPr>
          <p:nvPr>
            <p:ph type="body" idx="1"/>
          </p:nvPr>
        </p:nvSpPr>
        <p:spPr/>
        <p:txBody>
          <a:bodyPr>
            <a:normAutofit/>
          </a:bodyPr>
          <a:lstStyle/>
          <a:p>
            <a:r>
              <a:rPr lang="en-US" altLang="zh-TW" dirty="0"/>
              <a:t>Recall LLVM’s pass design, there are module pass, function pass, loop passes. Each type of pass only works for specific code range. Compared to LLVM, Barbell’s pass design is still like a baby.</a:t>
            </a:r>
            <a:endParaRPr lang="zh-TW" altLang="en-US" dirty="0"/>
          </a:p>
        </p:txBody>
      </p:sp>
      <p:sp>
        <p:nvSpPr>
          <p:cNvPr id="4" name="投影片編號版面配置區 3">
            <a:extLst>
              <a:ext uri="{FF2B5EF4-FFF2-40B4-BE49-F238E27FC236}">
                <a16:creationId xmlns:a16="http://schemas.microsoft.com/office/drawing/2014/main" id="{4CFFF6EA-347D-E569-25D6-95C2ED96A07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0521426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C2DFC-F869-3B13-3067-7471D936A2E6}"/>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46F1FE16-6924-6444-42BD-9ADF19922B3F}"/>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97CF96E1-5AEA-8B7C-D0E1-1D93A8A74646}"/>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4B0A7E9A-F302-B77B-49A1-C5F10D4F4C7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100854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58807-DA38-C069-2908-5A2418AFD9F6}"/>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83A5CBD5-BA71-F025-39A6-984C6469B343}"/>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E50999A5-764B-8762-1DAD-8BD3243A96F2}"/>
              </a:ext>
            </a:extLst>
          </p:cNvPr>
          <p:cNvSpPr>
            <a:spLocks noGrp="1"/>
          </p:cNvSpPr>
          <p:nvPr>
            <p:ph type="body" idx="1"/>
          </p:nvPr>
        </p:nvSpPr>
        <p:spPr/>
        <p:txBody>
          <a:bodyPr>
            <a:normAutofit/>
          </a:bodyPr>
          <a:lstStyle/>
          <a:p>
            <a:r>
              <a:rPr lang="en-US" altLang="zh-TW" dirty="0"/>
              <a:t>1. </a:t>
            </a:r>
            <a:r>
              <a:rPr lang="zh-CN" altLang="en-US" dirty="0"/>
              <a:t>诸如</a:t>
            </a:r>
            <a:r>
              <a:rPr lang="en-US" altLang="zh-CN" dirty="0"/>
              <a:t>YCSB</a:t>
            </a:r>
            <a:r>
              <a:rPr lang="zh-CN" altLang="en-US" dirty="0"/>
              <a:t>，</a:t>
            </a:r>
            <a:r>
              <a:rPr lang="en-US" altLang="zh-CN" dirty="0"/>
              <a:t>Lancet</a:t>
            </a:r>
            <a:r>
              <a:rPr lang="zh-CN" altLang="en-US" dirty="0"/>
              <a:t>等都注重实现</a:t>
            </a:r>
            <a:r>
              <a:rPr lang="en-US" altLang="zh-CN" dirty="0"/>
              <a:t>Open-Loop</a:t>
            </a:r>
            <a:r>
              <a:rPr lang="zh-CN" altLang="en-US" dirty="0"/>
              <a:t>的负载生成，但</a:t>
            </a:r>
            <a:r>
              <a:rPr lang="en-US" altLang="zh-CN" dirty="0"/>
              <a:t>RCP</a:t>
            </a:r>
            <a:r>
              <a:rPr lang="zh-CN" altLang="en-US" dirty="0"/>
              <a:t>要同时兼顾三种，且以往研究证明</a:t>
            </a:r>
            <a:r>
              <a:rPr lang="en-US" altLang="zh-CN" dirty="0"/>
              <a:t>partly-open-loop</a:t>
            </a:r>
            <a:r>
              <a:rPr lang="zh-CN" altLang="en-US" dirty="0"/>
              <a:t>才是最符合现实情况的。</a:t>
            </a:r>
            <a:endParaRPr lang="zh-TW" altLang="en-US" dirty="0"/>
          </a:p>
        </p:txBody>
      </p:sp>
      <p:sp>
        <p:nvSpPr>
          <p:cNvPr id="4" name="投影片編號版面配置區 3">
            <a:extLst>
              <a:ext uri="{FF2B5EF4-FFF2-40B4-BE49-F238E27FC236}">
                <a16:creationId xmlns:a16="http://schemas.microsoft.com/office/drawing/2014/main" id="{362E2B36-921E-8F2D-A5D1-ED4183A05EA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783041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A6E67-D44C-2F79-5566-9D7EAF7621A5}"/>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72CDC1A8-0F8F-B7E5-D3ED-B2504DE3BF25}"/>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947E1F3C-0534-1BC0-CB7A-1A1901412A18}"/>
              </a:ext>
            </a:extLst>
          </p:cNvPr>
          <p:cNvSpPr>
            <a:spLocks noGrp="1"/>
          </p:cNvSpPr>
          <p:nvPr>
            <p:ph type="body" idx="1"/>
          </p:nvPr>
        </p:nvSpPr>
        <p:spPr/>
        <p:txBody>
          <a:bodyPr>
            <a:normAutofit/>
          </a:bodyPr>
          <a:lstStyle/>
          <a:p>
            <a:r>
              <a:rPr lang="en-US" altLang="zh-TW" dirty="0"/>
              <a:t>1. </a:t>
            </a:r>
            <a:r>
              <a:rPr lang="zh-CN" altLang="en-US" dirty="0"/>
              <a:t>诸如</a:t>
            </a:r>
            <a:r>
              <a:rPr lang="en-US" altLang="zh-CN" dirty="0"/>
              <a:t>YCSB</a:t>
            </a:r>
            <a:r>
              <a:rPr lang="zh-CN" altLang="en-US" dirty="0"/>
              <a:t>，</a:t>
            </a:r>
            <a:r>
              <a:rPr lang="en-US" altLang="zh-CN" dirty="0"/>
              <a:t>Lancet</a:t>
            </a:r>
            <a:r>
              <a:rPr lang="zh-CN" altLang="en-US" dirty="0"/>
              <a:t>等都注重实现</a:t>
            </a:r>
            <a:r>
              <a:rPr lang="en-US" altLang="zh-CN" dirty="0"/>
              <a:t>Open-Loop</a:t>
            </a:r>
            <a:r>
              <a:rPr lang="zh-CN" altLang="en-US" dirty="0"/>
              <a:t>的负载生成，但</a:t>
            </a:r>
            <a:r>
              <a:rPr lang="en-US" altLang="zh-CN" dirty="0"/>
              <a:t>RCP</a:t>
            </a:r>
            <a:r>
              <a:rPr lang="zh-CN" altLang="en-US" dirty="0"/>
              <a:t>要同时兼顾三种，且以往研究证明</a:t>
            </a:r>
            <a:r>
              <a:rPr lang="en-US" altLang="zh-CN" dirty="0"/>
              <a:t>partly-open-loop</a:t>
            </a:r>
            <a:r>
              <a:rPr lang="zh-CN" altLang="en-US" dirty="0"/>
              <a:t>才是最符合现实情况的。</a:t>
            </a:r>
            <a:endParaRPr lang="zh-TW" altLang="en-US" dirty="0"/>
          </a:p>
        </p:txBody>
      </p:sp>
      <p:sp>
        <p:nvSpPr>
          <p:cNvPr id="4" name="投影片編號版面配置區 3">
            <a:extLst>
              <a:ext uri="{FF2B5EF4-FFF2-40B4-BE49-F238E27FC236}">
                <a16:creationId xmlns:a16="http://schemas.microsoft.com/office/drawing/2014/main" id="{23E0D508-0ECC-7FB0-D0C2-53FF7A532DD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161205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96E09-D369-871D-AC98-57AA55F0E38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204CB1DD-446E-FDAC-181B-31244CBD7848}"/>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4A0BE75B-BEE1-179C-03F5-85AFB36A80E8}"/>
              </a:ext>
            </a:extLst>
          </p:cNvPr>
          <p:cNvSpPr>
            <a:spLocks noGrp="1"/>
          </p:cNvSpPr>
          <p:nvPr>
            <p:ph type="body" idx="1"/>
          </p:nvPr>
        </p:nvSpPr>
        <p:spPr/>
        <p:txBody>
          <a:bodyPr>
            <a:normAutofit/>
          </a:bodyPr>
          <a:lstStyle/>
          <a:p>
            <a:r>
              <a:rPr lang="en-US" altLang="zh-TW" dirty="0"/>
              <a:t>1. </a:t>
            </a:r>
            <a:r>
              <a:rPr lang="zh-CN" altLang="en-US" dirty="0"/>
              <a:t>诸如</a:t>
            </a:r>
            <a:r>
              <a:rPr lang="en-US" altLang="zh-CN" dirty="0"/>
              <a:t>YCSB</a:t>
            </a:r>
            <a:r>
              <a:rPr lang="zh-CN" altLang="en-US" dirty="0"/>
              <a:t>，</a:t>
            </a:r>
            <a:r>
              <a:rPr lang="en-US" altLang="zh-CN" dirty="0"/>
              <a:t>Lancet</a:t>
            </a:r>
            <a:r>
              <a:rPr lang="zh-CN" altLang="en-US" dirty="0"/>
              <a:t>等都注重实现</a:t>
            </a:r>
            <a:r>
              <a:rPr lang="en-US" altLang="zh-CN" dirty="0"/>
              <a:t>Open-Loop</a:t>
            </a:r>
            <a:r>
              <a:rPr lang="zh-CN" altLang="en-US" dirty="0"/>
              <a:t>的负载生成，但</a:t>
            </a:r>
            <a:r>
              <a:rPr lang="en-US" altLang="zh-CN" dirty="0"/>
              <a:t>RCP</a:t>
            </a:r>
            <a:r>
              <a:rPr lang="zh-CN" altLang="en-US" dirty="0"/>
              <a:t>要同时兼顾三种，且以往研究证明</a:t>
            </a:r>
            <a:r>
              <a:rPr lang="en-US" altLang="zh-CN" dirty="0"/>
              <a:t>partly-open-loop</a:t>
            </a:r>
            <a:r>
              <a:rPr lang="zh-CN" altLang="en-US" dirty="0"/>
              <a:t>才是最符合现实情况的。</a:t>
            </a:r>
            <a:endParaRPr lang="zh-TW" altLang="en-US" dirty="0"/>
          </a:p>
        </p:txBody>
      </p:sp>
      <p:sp>
        <p:nvSpPr>
          <p:cNvPr id="4" name="投影片編號版面配置區 3">
            <a:extLst>
              <a:ext uri="{FF2B5EF4-FFF2-40B4-BE49-F238E27FC236}">
                <a16:creationId xmlns:a16="http://schemas.microsoft.com/office/drawing/2014/main" id="{1F7EADBF-9C2E-194B-004A-0A3C6B537CA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122735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89DE-72EB-A0BE-8A4E-B566D89F02B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146E7476-9C66-BE56-AA2D-1EDF83F84757}"/>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4D9D71CC-9807-D1CB-9531-F99939283C51}"/>
              </a:ext>
            </a:extLst>
          </p:cNvPr>
          <p:cNvSpPr>
            <a:spLocks noGrp="1"/>
          </p:cNvSpPr>
          <p:nvPr>
            <p:ph type="body" idx="1"/>
          </p:nvPr>
        </p:nvSpPr>
        <p:spPr/>
        <p:txBody>
          <a:bodyPr>
            <a:normAutofit/>
          </a:bodyPr>
          <a:lstStyle/>
          <a:p>
            <a:r>
              <a:rPr lang="en-US" altLang="zh-TW" dirty="0"/>
              <a:t>Animation Needed</a:t>
            </a:r>
            <a:endParaRPr lang="zh-TW" altLang="en-US" dirty="0"/>
          </a:p>
        </p:txBody>
      </p:sp>
      <p:sp>
        <p:nvSpPr>
          <p:cNvPr id="4" name="投影片編號版面配置區 3">
            <a:extLst>
              <a:ext uri="{FF2B5EF4-FFF2-40B4-BE49-F238E27FC236}">
                <a16:creationId xmlns:a16="http://schemas.microsoft.com/office/drawing/2014/main" id="{610C733C-6CF6-E6B5-B92A-AB4B10CD753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194392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7496E-1B98-FC68-CC4D-E3186E8F6EFD}"/>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3780AD32-75B5-13C6-EB1A-625CDA59493F}"/>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D751BE84-98C5-AC17-DDE3-9BF92689E5C7}"/>
              </a:ext>
            </a:extLst>
          </p:cNvPr>
          <p:cNvSpPr>
            <a:spLocks noGrp="1"/>
          </p:cNvSpPr>
          <p:nvPr>
            <p:ph type="body" idx="1"/>
          </p:nvPr>
        </p:nvSpPr>
        <p:spPr/>
        <p:txBody>
          <a:bodyPr>
            <a:normAutofit/>
          </a:bodyPr>
          <a:lstStyle/>
          <a:p>
            <a:r>
              <a:rPr lang="en-US" altLang="zh-TW" dirty="0"/>
              <a:t>1. We performed a workload characterization</a:t>
            </a:r>
          </a:p>
          <a:p>
            <a:r>
              <a:rPr lang="en-US" altLang="zh-TW" dirty="0"/>
              <a:t>2. </a:t>
            </a:r>
            <a:r>
              <a:rPr lang="zh-CN" altLang="zh-CN" dirty="0"/>
              <a:t>the services they work for barely operate at full or stable load</a:t>
            </a:r>
            <a:endParaRPr lang="en-US" altLang="zh-CN" dirty="0"/>
          </a:p>
          <a:p>
            <a:endParaRPr lang="en-US" altLang="zh-TW" dirty="0"/>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Client Type: </a:t>
            </a:r>
            <a:r>
              <a:rPr lang="en-US" altLang="zh-CN" sz="867" i="1" kern="0" dirty="0">
                <a:solidFill>
                  <a:prstClr val="black"/>
                </a:solidFill>
                <a:latin typeface="Times New Roman" panose="02020603050405020304" pitchFamily="18" charset="0"/>
                <a:cs typeface="Times New Roman" panose="02020603050405020304" pitchFamily="18" charset="0"/>
              </a:rPr>
              <a:t>Sync vs. Async</a:t>
            </a:r>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Client </a:t>
            </a:r>
            <a:r>
              <a:rPr lang="en-US" altLang="zh-CN" sz="867" kern="0" dirty="0" err="1">
                <a:solidFill>
                  <a:prstClr val="black"/>
                </a:solidFill>
                <a:latin typeface="Times New Roman" panose="02020603050405020304" pitchFamily="18" charset="0"/>
                <a:cs typeface="Times New Roman" panose="02020603050405020304" pitchFamily="18" charset="0"/>
              </a:rPr>
              <a:t>Impl</a:t>
            </a:r>
            <a:r>
              <a:rPr lang="en-US" altLang="zh-CN" sz="867" kern="0" dirty="0">
                <a:solidFill>
                  <a:prstClr val="black"/>
                </a:solidFill>
                <a:latin typeface="Times New Roman" panose="02020603050405020304" pitchFamily="18" charset="0"/>
                <a:cs typeface="Times New Roman" panose="02020603050405020304" pitchFamily="18" charset="0"/>
              </a:rPr>
              <a:t>: </a:t>
            </a:r>
            <a:r>
              <a:rPr lang="en-US" altLang="zh-CN" sz="867" i="1" kern="0" dirty="0">
                <a:solidFill>
                  <a:prstClr val="black"/>
                </a:solidFill>
                <a:latin typeface="Times New Roman" panose="02020603050405020304" pitchFamily="18" charset="0"/>
                <a:cs typeface="Times New Roman" panose="02020603050405020304" pitchFamily="18" charset="0"/>
              </a:rPr>
              <a:t>handcrafted vs. commodity</a:t>
            </a:r>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Protocol Type: </a:t>
            </a:r>
            <a:r>
              <a:rPr lang="en-US" altLang="zh-CN" sz="867" i="1" kern="0" dirty="0">
                <a:solidFill>
                  <a:prstClr val="black"/>
                </a:solidFill>
                <a:latin typeface="Times New Roman" panose="02020603050405020304" pitchFamily="18" charset="0"/>
                <a:cs typeface="Times New Roman" panose="02020603050405020304" pitchFamily="18" charset="0"/>
              </a:rPr>
              <a:t>Stateful vs. Stateless	</a:t>
            </a:r>
          </a:p>
          <a:p>
            <a:endParaRPr lang="zh-TW" altLang="en-US" dirty="0"/>
          </a:p>
        </p:txBody>
      </p:sp>
      <p:sp>
        <p:nvSpPr>
          <p:cNvPr id="4" name="投影片編號版面配置區 3">
            <a:extLst>
              <a:ext uri="{FF2B5EF4-FFF2-40B4-BE49-F238E27FC236}">
                <a16:creationId xmlns:a16="http://schemas.microsoft.com/office/drawing/2014/main" id="{6C628902-46B2-1125-0D48-144F0F5C950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423925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93EB4-EDC8-1E7C-165F-44FC6516B7B1}"/>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B36EE75E-7D41-151C-615B-6EC17F5A6530}"/>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8F2A022F-2F54-9EA2-D965-CE79BEC3C3C6}"/>
              </a:ext>
            </a:extLst>
          </p:cNvPr>
          <p:cNvSpPr>
            <a:spLocks noGrp="1"/>
          </p:cNvSpPr>
          <p:nvPr>
            <p:ph type="body" idx="1"/>
          </p:nvPr>
        </p:nvSpPr>
        <p:spPr/>
        <p:txBody>
          <a:bodyPr>
            <a:normAutofit/>
          </a:bodyPr>
          <a:lstStyle/>
          <a:p>
            <a:r>
              <a:rPr lang="en-US" altLang="zh-TW" dirty="0"/>
              <a:t>1. We performed a workload characterization</a:t>
            </a:r>
          </a:p>
          <a:p>
            <a:r>
              <a:rPr lang="en-US" altLang="zh-TW" dirty="0"/>
              <a:t>2. </a:t>
            </a:r>
            <a:r>
              <a:rPr lang="zh-CN" altLang="zh-CN" dirty="0"/>
              <a:t>the services they work for barely operate at full or stable load</a:t>
            </a:r>
            <a:endParaRPr lang="en-US" altLang="zh-CN" dirty="0"/>
          </a:p>
          <a:p>
            <a:endParaRPr lang="en-US" altLang="zh-TW" dirty="0"/>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Client Type: </a:t>
            </a:r>
            <a:r>
              <a:rPr lang="en-US" altLang="zh-CN" sz="867" i="1" kern="0" dirty="0">
                <a:solidFill>
                  <a:prstClr val="black"/>
                </a:solidFill>
                <a:latin typeface="Times New Roman" panose="02020603050405020304" pitchFamily="18" charset="0"/>
                <a:cs typeface="Times New Roman" panose="02020603050405020304" pitchFamily="18" charset="0"/>
              </a:rPr>
              <a:t>Sync vs. Async</a:t>
            </a:r>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Client </a:t>
            </a:r>
            <a:r>
              <a:rPr lang="en-US" altLang="zh-CN" sz="867" kern="0" dirty="0" err="1">
                <a:solidFill>
                  <a:prstClr val="black"/>
                </a:solidFill>
                <a:latin typeface="Times New Roman" panose="02020603050405020304" pitchFamily="18" charset="0"/>
                <a:cs typeface="Times New Roman" panose="02020603050405020304" pitchFamily="18" charset="0"/>
              </a:rPr>
              <a:t>Impl</a:t>
            </a:r>
            <a:r>
              <a:rPr lang="en-US" altLang="zh-CN" sz="867" kern="0" dirty="0">
                <a:solidFill>
                  <a:prstClr val="black"/>
                </a:solidFill>
                <a:latin typeface="Times New Roman" panose="02020603050405020304" pitchFamily="18" charset="0"/>
                <a:cs typeface="Times New Roman" panose="02020603050405020304" pitchFamily="18" charset="0"/>
              </a:rPr>
              <a:t>: </a:t>
            </a:r>
            <a:r>
              <a:rPr lang="en-US" altLang="zh-CN" sz="867" i="1" kern="0" dirty="0">
                <a:solidFill>
                  <a:prstClr val="black"/>
                </a:solidFill>
                <a:latin typeface="Times New Roman" panose="02020603050405020304" pitchFamily="18" charset="0"/>
                <a:cs typeface="Times New Roman" panose="02020603050405020304" pitchFamily="18" charset="0"/>
              </a:rPr>
              <a:t>handcrafted vs. commodity</a:t>
            </a:r>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Protocol Type: </a:t>
            </a:r>
            <a:r>
              <a:rPr lang="en-US" altLang="zh-CN" sz="867" i="1" kern="0" dirty="0">
                <a:solidFill>
                  <a:prstClr val="black"/>
                </a:solidFill>
                <a:latin typeface="Times New Roman" panose="02020603050405020304" pitchFamily="18" charset="0"/>
                <a:cs typeface="Times New Roman" panose="02020603050405020304" pitchFamily="18" charset="0"/>
              </a:rPr>
              <a:t>Stateful vs. Stateless	</a:t>
            </a:r>
          </a:p>
          <a:p>
            <a:endParaRPr lang="zh-TW" altLang="en-US" dirty="0"/>
          </a:p>
        </p:txBody>
      </p:sp>
      <p:sp>
        <p:nvSpPr>
          <p:cNvPr id="4" name="投影片編號版面配置區 3">
            <a:extLst>
              <a:ext uri="{FF2B5EF4-FFF2-40B4-BE49-F238E27FC236}">
                <a16:creationId xmlns:a16="http://schemas.microsoft.com/office/drawing/2014/main" id="{9B95E112-86BE-9EE0-0169-159C2278BBE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12704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7D76A-3218-BBF2-6585-6B895EE4B76F}"/>
            </a:ext>
          </a:extLst>
        </p:cNvPr>
        <p:cNvGrpSpPr/>
        <p:nvPr/>
      </p:nvGrpSpPr>
      <p:grpSpPr>
        <a:xfrm>
          <a:off x="0" y="0"/>
          <a:ext cx="0" cy="0"/>
          <a:chOff x="0" y="0"/>
          <a:chExt cx="0" cy="0"/>
        </a:xfrm>
      </p:grpSpPr>
      <p:sp>
        <p:nvSpPr>
          <p:cNvPr id="2" name="投影片圖像版面配置區 1">
            <a:extLst>
              <a:ext uri="{FF2B5EF4-FFF2-40B4-BE49-F238E27FC236}">
                <a16:creationId xmlns:a16="http://schemas.microsoft.com/office/drawing/2014/main" id="{32E9B1DA-5AB2-1E4B-55D6-E0F504CB837E}"/>
              </a:ext>
            </a:extLst>
          </p:cNvPr>
          <p:cNvSpPr>
            <a:spLocks noGrp="1" noRot="1" noChangeAspect="1"/>
          </p:cNvSpPr>
          <p:nvPr>
            <p:ph type="sldImg"/>
          </p:nvPr>
        </p:nvSpPr>
        <p:spPr/>
        <p:txBody>
          <a:bodyPr/>
          <a:lstStyle/>
          <a:p>
            <a:endParaRPr lang="zh-CN" altLang="en-US"/>
          </a:p>
        </p:txBody>
      </p:sp>
      <p:sp>
        <p:nvSpPr>
          <p:cNvPr id="3" name="備忘稿版面配置區 2">
            <a:extLst>
              <a:ext uri="{FF2B5EF4-FFF2-40B4-BE49-F238E27FC236}">
                <a16:creationId xmlns:a16="http://schemas.microsoft.com/office/drawing/2014/main" id="{A207E7F4-5470-8253-1B39-3D1D19A5DE4C}"/>
              </a:ext>
            </a:extLst>
          </p:cNvPr>
          <p:cNvSpPr>
            <a:spLocks noGrp="1"/>
          </p:cNvSpPr>
          <p:nvPr>
            <p:ph type="body" idx="1"/>
          </p:nvPr>
        </p:nvSpPr>
        <p:spPr/>
        <p:txBody>
          <a:bodyPr>
            <a:normAutofit/>
          </a:bodyPr>
          <a:lstStyle/>
          <a:p>
            <a:r>
              <a:rPr lang="en-US" altLang="zh-TW" dirty="0"/>
              <a:t>1. We performed a workload characterization</a:t>
            </a:r>
          </a:p>
          <a:p>
            <a:r>
              <a:rPr lang="en-US" altLang="zh-TW" dirty="0"/>
              <a:t>2. </a:t>
            </a:r>
            <a:r>
              <a:rPr lang="zh-CN" altLang="zh-CN" dirty="0"/>
              <a:t>the services they work for barely operate at full or stable load</a:t>
            </a:r>
            <a:endParaRPr lang="en-US" altLang="zh-CN" dirty="0"/>
          </a:p>
          <a:p>
            <a:endParaRPr lang="en-US" altLang="zh-TW" dirty="0"/>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Client Type: </a:t>
            </a:r>
            <a:r>
              <a:rPr lang="en-US" altLang="zh-CN" sz="867" i="1" kern="0" dirty="0">
                <a:solidFill>
                  <a:prstClr val="black"/>
                </a:solidFill>
                <a:latin typeface="Times New Roman" panose="02020603050405020304" pitchFamily="18" charset="0"/>
                <a:cs typeface="Times New Roman" panose="02020603050405020304" pitchFamily="18" charset="0"/>
              </a:rPr>
              <a:t>Sync vs. Async</a:t>
            </a:r>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Client </a:t>
            </a:r>
            <a:r>
              <a:rPr lang="en-US" altLang="zh-CN" sz="867" kern="0" dirty="0" err="1">
                <a:solidFill>
                  <a:prstClr val="black"/>
                </a:solidFill>
                <a:latin typeface="Times New Roman" panose="02020603050405020304" pitchFamily="18" charset="0"/>
                <a:cs typeface="Times New Roman" panose="02020603050405020304" pitchFamily="18" charset="0"/>
              </a:rPr>
              <a:t>Impl</a:t>
            </a:r>
            <a:r>
              <a:rPr lang="en-US" altLang="zh-CN" sz="867" kern="0" dirty="0">
                <a:solidFill>
                  <a:prstClr val="black"/>
                </a:solidFill>
                <a:latin typeface="Times New Roman" panose="02020603050405020304" pitchFamily="18" charset="0"/>
                <a:cs typeface="Times New Roman" panose="02020603050405020304" pitchFamily="18" charset="0"/>
              </a:rPr>
              <a:t>: </a:t>
            </a:r>
            <a:r>
              <a:rPr lang="en-US" altLang="zh-CN" sz="867" i="1" kern="0" dirty="0">
                <a:solidFill>
                  <a:prstClr val="black"/>
                </a:solidFill>
                <a:latin typeface="Times New Roman" panose="02020603050405020304" pitchFamily="18" charset="0"/>
                <a:cs typeface="Times New Roman" panose="02020603050405020304" pitchFamily="18" charset="0"/>
              </a:rPr>
              <a:t>handcrafted vs. commodity</a:t>
            </a:r>
          </a:p>
          <a:p>
            <a:pPr marL="1142961" lvl="2" indent="-342900">
              <a:lnSpc>
                <a:spcPct val="135000"/>
              </a:lnSpc>
              <a:buSzPct val="80000"/>
              <a:buFont typeface="Wingdings" panose="05000000000000000000" pitchFamily="2" charset="2"/>
              <a:buChar char="l"/>
              <a:defRPr/>
            </a:pPr>
            <a:r>
              <a:rPr lang="en-US" altLang="zh-CN" sz="867" kern="0" dirty="0">
                <a:solidFill>
                  <a:prstClr val="black"/>
                </a:solidFill>
                <a:latin typeface="Times New Roman" panose="02020603050405020304" pitchFamily="18" charset="0"/>
                <a:cs typeface="Times New Roman" panose="02020603050405020304" pitchFamily="18" charset="0"/>
              </a:rPr>
              <a:t>Protocol Type: </a:t>
            </a:r>
            <a:r>
              <a:rPr lang="en-US" altLang="zh-CN" sz="867" i="1" kern="0" dirty="0">
                <a:solidFill>
                  <a:prstClr val="black"/>
                </a:solidFill>
                <a:latin typeface="Times New Roman" panose="02020603050405020304" pitchFamily="18" charset="0"/>
                <a:cs typeface="Times New Roman" panose="02020603050405020304" pitchFamily="18" charset="0"/>
              </a:rPr>
              <a:t>Stateful vs. Stateless	</a:t>
            </a:r>
          </a:p>
          <a:p>
            <a:endParaRPr lang="zh-TW" altLang="en-US" dirty="0"/>
          </a:p>
        </p:txBody>
      </p:sp>
      <p:sp>
        <p:nvSpPr>
          <p:cNvPr id="4" name="投影片編號版面配置區 3">
            <a:extLst>
              <a:ext uri="{FF2B5EF4-FFF2-40B4-BE49-F238E27FC236}">
                <a16:creationId xmlns:a16="http://schemas.microsoft.com/office/drawing/2014/main" id="{FC44304F-60CA-B121-C426-0155FD930BCB}"/>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20D120-4707-426F-9B85-873E256A6635}"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591975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t>Click to edit Master title style</a:t>
            </a:r>
            <a:endParaRPr lang="zh-TW" altLang="en-US" dirty="0"/>
          </a:p>
        </p:txBody>
      </p:sp>
      <p:sp>
        <p:nvSpPr>
          <p:cNvPr id="3" name="內容版面配置區 2"/>
          <p:cNvSpPr>
            <a:spLocks noGrp="1"/>
          </p:cNvSpPr>
          <p:nvPr>
            <p:ph idx="1"/>
          </p:nvPr>
        </p:nvSpPr>
        <p:spPr/>
        <p:txBody>
          <a:bodyPr/>
          <a:lstStyle>
            <a:lvl3pPr>
              <a:defRPr sz="2667">
                <a:latin typeface="Calibri" pitchFamily="34" charset="0"/>
                <a:ea typeface="標楷體" pitchFamily="65" charset="-120"/>
                <a:cs typeface="Calibri" pitchFamily="34" charset="0"/>
              </a:defRPr>
            </a:lvl3pPr>
            <a:lvl4pPr>
              <a:defRPr sz="2400">
                <a:latin typeface="Calibri" pitchFamily="34" charset="0"/>
                <a:ea typeface="標楷體" pitchFamily="65" charset="-120"/>
                <a:cs typeface="Calibri" pitchFamily="34" charset="0"/>
              </a:defRPr>
            </a:lvl4pPr>
            <a:lvl5pPr>
              <a:defRPr sz="2133">
                <a:latin typeface="Calibri" pitchFamily="34" charset="0"/>
                <a:ea typeface="標楷體" pitchFamily="65" charset="-120"/>
                <a:cs typeface="Calibri" pitchFamily="34" charset="0"/>
              </a:defRPr>
            </a:lvl5p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zh-TW" altLang="en-US" dirty="0"/>
          </a:p>
        </p:txBody>
      </p:sp>
      <p:sp>
        <p:nvSpPr>
          <p:cNvPr id="4"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1384839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直排標題及文字">
    <p:spTree>
      <p:nvGrpSpPr>
        <p:cNvPr id="1" name=""/>
        <p:cNvGrpSpPr/>
        <p:nvPr/>
      </p:nvGrpSpPr>
      <p:grpSpPr>
        <a:xfrm>
          <a:off x="0" y="0"/>
          <a:ext cx="0" cy="0"/>
          <a:chOff x="0" y="0"/>
          <a:chExt cx="0" cy="0"/>
        </a:xfrm>
      </p:grpSpPr>
      <p:sp>
        <p:nvSpPr>
          <p:cNvPr id="4"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3533043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609600" y="73028"/>
            <a:ext cx="10972800" cy="1700213"/>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3"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51860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標題及表格">
    <p:spTree>
      <p:nvGrpSpPr>
        <p:cNvPr id="1" name=""/>
        <p:cNvGrpSpPr/>
        <p:nvPr/>
      </p:nvGrpSpPr>
      <p:grpSpPr>
        <a:xfrm>
          <a:off x="0" y="0"/>
          <a:ext cx="0" cy="0"/>
          <a:chOff x="0" y="0"/>
          <a:chExt cx="0" cy="0"/>
        </a:xfrm>
      </p:grpSpPr>
      <p:sp>
        <p:nvSpPr>
          <p:cNvPr id="3" name="表格版面配置區 2"/>
          <p:cNvSpPr>
            <a:spLocks noGrp="1"/>
          </p:cNvSpPr>
          <p:nvPr>
            <p:ph type="tbl" idx="1"/>
          </p:nvPr>
        </p:nvSpPr>
        <p:spPr>
          <a:xfrm>
            <a:off x="609600" y="1125542"/>
            <a:ext cx="10972800" cy="647700"/>
          </a:xfrm>
        </p:spPr>
        <p:txBody>
          <a:bodyPr/>
          <a:lstStyle/>
          <a:p>
            <a:pPr lvl="0"/>
            <a:r>
              <a:rPr lang="en-US" altLang="zh-TW" noProof="0"/>
              <a:t>Click icon to add table</a:t>
            </a:r>
            <a:endParaRPr lang="zh-TW" altLang="en-US" noProof="0"/>
          </a:p>
        </p:txBody>
      </p:sp>
      <p:sp>
        <p:nvSpPr>
          <p:cNvPr id="4"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21992217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32"/>
            <a:ext cx="10363200" cy="1470025"/>
          </a:xfrm>
        </p:spPr>
        <p:txBody>
          <a:bodyPr/>
          <a:lstStyle>
            <a:lvl1pPr algn="ctr">
              <a:defRPr sz="5333"/>
            </a:lvl1pPr>
          </a:lstStyle>
          <a:p>
            <a:r>
              <a:rPr lang="en-US" altLang="zh-TW"/>
              <a:t>Click to edit Master title style</a:t>
            </a:r>
            <a:endParaRPr lang="zh-TW" altLang="en-US"/>
          </a:p>
        </p:txBody>
      </p:sp>
      <p:sp>
        <p:nvSpPr>
          <p:cNvPr id="3" name="副標題 2"/>
          <p:cNvSpPr>
            <a:spLocks noGrp="1"/>
          </p:cNvSpPr>
          <p:nvPr>
            <p:ph type="subTitle" idx="1"/>
          </p:nvPr>
        </p:nvSpPr>
        <p:spPr>
          <a:xfrm>
            <a:off x="1828800" y="3886200"/>
            <a:ext cx="8534400" cy="1752600"/>
          </a:xfrm>
        </p:spPr>
        <p:txBody>
          <a:bodyPr/>
          <a:lstStyle>
            <a:lvl1pPr marL="0" indent="0" algn="ctr">
              <a:buNone/>
              <a:defRPr/>
            </a:lvl1pPr>
            <a:lvl2pPr marL="457177" indent="0" algn="ctr">
              <a:buNone/>
              <a:defRPr/>
            </a:lvl2pPr>
            <a:lvl3pPr marL="914354" indent="0" algn="ctr">
              <a:buNone/>
              <a:defRPr/>
            </a:lvl3pPr>
            <a:lvl4pPr marL="1371531" indent="0" algn="ctr">
              <a:buNone/>
              <a:defRPr/>
            </a:lvl4pPr>
            <a:lvl5pPr marL="1828709" indent="0" algn="ctr">
              <a:buNone/>
              <a:defRPr/>
            </a:lvl5pPr>
            <a:lvl6pPr marL="2285886" indent="0" algn="ctr">
              <a:buNone/>
              <a:defRPr/>
            </a:lvl6pPr>
            <a:lvl7pPr marL="2743063" indent="0" algn="ctr">
              <a:buNone/>
              <a:defRPr/>
            </a:lvl7pPr>
            <a:lvl8pPr marL="3200240" indent="0" algn="ctr">
              <a:buNone/>
              <a:defRPr/>
            </a:lvl8pPr>
            <a:lvl9pPr marL="3657417" indent="0" algn="ctr">
              <a:buNone/>
              <a:defRPr/>
            </a:lvl9pPr>
          </a:lstStyle>
          <a:p>
            <a:r>
              <a:rPr lang="en-US" altLang="zh-TW"/>
              <a:t>Click to edit Master subtitle style</a:t>
            </a:r>
            <a:endParaRPr lang="zh-TW" altLang="en-US"/>
          </a:p>
        </p:txBody>
      </p:sp>
      <p:sp>
        <p:nvSpPr>
          <p:cNvPr id="4"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2149947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20798655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2028393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3563436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2863783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17755558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3998438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3"/>
            <a:ext cx="10363200" cy="1362075"/>
          </a:xfrm>
        </p:spPr>
        <p:txBody>
          <a:bodyPr anchor="t"/>
          <a:lstStyle>
            <a:lvl1pPr algn="l">
              <a:defRPr sz="4267" b="1" cap="all"/>
            </a:lvl1pPr>
          </a:lstStyle>
          <a:p>
            <a:r>
              <a:rPr lang="en-US" altLang="zh-TW" dirty="0"/>
              <a:t>Click to edit Master title style</a:t>
            </a:r>
            <a:endParaRPr lang="zh-TW" altLang="en-US" dirty="0"/>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3733"/>
            </a:lvl1pPr>
            <a:lvl2pPr marL="457177" indent="0">
              <a:buNone/>
              <a:defRPr sz="1801"/>
            </a:lvl2pPr>
            <a:lvl3pPr marL="914354" indent="0">
              <a:buNone/>
              <a:defRPr sz="1600"/>
            </a:lvl3pPr>
            <a:lvl4pPr marL="1371531" indent="0">
              <a:buNone/>
              <a:defRPr sz="1401"/>
            </a:lvl4pPr>
            <a:lvl5pPr marL="1828709" indent="0">
              <a:buNone/>
              <a:defRPr sz="1401"/>
            </a:lvl5pPr>
            <a:lvl6pPr marL="2285886" indent="0">
              <a:buNone/>
              <a:defRPr sz="1401"/>
            </a:lvl6pPr>
            <a:lvl7pPr marL="2743063" indent="0">
              <a:buNone/>
              <a:defRPr sz="1401"/>
            </a:lvl7pPr>
            <a:lvl8pPr marL="3200240" indent="0">
              <a:buNone/>
              <a:defRPr sz="1401"/>
            </a:lvl8pPr>
            <a:lvl9pPr marL="3657417" indent="0">
              <a:buNone/>
              <a:defRPr sz="1401"/>
            </a:lvl9pPr>
          </a:lstStyle>
          <a:p>
            <a:pPr lvl="0"/>
            <a:r>
              <a:rPr lang="en-US" altLang="zh-TW" dirty="0"/>
              <a:t>Click to edit Master text styles</a:t>
            </a:r>
          </a:p>
        </p:txBody>
      </p:sp>
      <p:sp>
        <p:nvSpPr>
          <p:cNvPr id="4"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3716034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2738862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3018537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2307962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2748278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72736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Click to edit Master title style</a:t>
            </a:r>
            <a:endParaRPr lang="zh-TW" altLang="en-US" dirty="0"/>
          </a:p>
        </p:txBody>
      </p:sp>
      <p:sp>
        <p:nvSpPr>
          <p:cNvPr id="3" name="內容版面配置區 2"/>
          <p:cNvSpPr>
            <a:spLocks noGrp="1"/>
          </p:cNvSpPr>
          <p:nvPr>
            <p:ph sz="half" idx="1"/>
          </p:nvPr>
        </p:nvSpPr>
        <p:spPr>
          <a:xfrm>
            <a:off x="609600" y="1125536"/>
            <a:ext cx="5384800" cy="4227699"/>
          </a:xfrm>
        </p:spPr>
        <p:txBody>
          <a:bodyPr/>
          <a:lstStyle>
            <a:lvl1pPr>
              <a:defRPr sz="3733"/>
            </a:lvl1pPr>
            <a:lvl2pPr>
              <a:defRPr sz="3200"/>
            </a:lvl2pPr>
            <a:lvl3pPr>
              <a:defRPr sz="2400"/>
            </a:lvl3pPr>
            <a:lvl4pPr>
              <a:defRPr sz="2133"/>
            </a:lvl4pPr>
            <a:lvl5pPr>
              <a:defRPr sz="2133"/>
            </a:lvl5pPr>
            <a:lvl6pPr>
              <a:defRPr sz="1801"/>
            </a:lvl6pPr>
            <a:lvl7pPr>
              <a:defRPr sz="1801"/>
            </a:lvl7pPr>
            <a:lvl8pPr>
              <a:defRPr sz="1801"/>
            </a:lvl8pPr>
            <a:lvl9pPr>
              <a:defRPr sz="1801"/>
            </a:lvl9p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zh-TW" altLang="en-US" dirty="0"/>
          </a:p>
        </p:txBody>
      </p:sp>
      <p:sp>
        <p:nvSpPr>
          <p:cNvPr id="4" name="內容版面配置區 3"/>
          <p:cNvSpPr>
            <a:spLocks noGrp="1"/>
          </p:cNvSpPr>
          <p:nvPr>
            <p:ph sz="half" idx="2"/>
          </p:nvPr>
        </p:nvSpPr>
        <p:spPr>
          <a:xfrm>
            <a:off x="6197600" y="1125536"/>
            <a:ext cx="5384800" cy="4227699"/>
          </a:xfrm>
        </p:spPr>
        <p:txBody>
          <a:bodyPr/>
          <a:lstStyle>
            <a:lvl1pPr>
              <a:defRPr sz="3733"/>
            </a:lvl1pPr>
            <a:lvl2pPr>
              <a:defRPr sz="3200"/>
            </a:lvl2pPr>
            <a:lvl3pPr>
              <a:defRPr sz="2400"/>
            </a:lvl3pPr>
            <a:lvl4pPr>
              <a:defRPr sz="2133"/>
            </a:lvl4pPr>
            <a:lvl5pPr>
              <a:defRPr sz="2133"/>
            </a:lvl5pPr>
            <a:lvl6pPr>
              <a:defRPr sz="1801"/>
            </a:lvl6pPr>
            <a:lvl7pPr>
              <a:defRPr sz="1801"/>
            </a:lvl7pPr>
            <a:lvl8pPr>
              <a:defRPr sz="1801"/>
            </a:lvl8pPr>
            <a:lvl9pPr>
              <a:defRPr sz="1801"/>
            </a:lvl9p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zh-TW" altLang="en-US" dirty="0"/>
          </a:p>
        </p:txBody>
      </p:sp>
      <p:sp>
        <p:nvSpPr>
          <p:cNvPr id="5"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1164985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09602" y="1268773"/>
            <a:ext cx="5386917" cy="639763"/>
          </a:xfrm>
        </p:spPr>
        <p:txBody>
          <a:bodyPr anchor="b"/>
          <a:lstStyle>
            <a:lvl1pPr marL="0" indent="0">
              <a:buNone/>
              <a:defRPr sz="2667" b="1"/>
            </a:lvl1pPr>
            <a:lvl2pPr marL="457177" indent="0">
              <a:buNone/>
              <a:defRPr sz="2000" b="1"/>
            </a:lvl2pPr>
            <a:lvl3pPr marL="914354" indent="0">
              <a:buNone/>
              <a:defRPr sz="1801" b="1"/>
            </a:lvl3pPr>
            <a:lvl4pPr marL="1371531"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altLang="zh-TW"/>
              <a:t>Click to edit Master text styles</a:t>
            </a:r>
          </a:p>
        </p:txBody>
      </p:sp>
      <p:sp>
        <p:nvSpPr>
          <p:cNvPr id="4" name="內容版面配置區 3"/>
          <p:cNvSpPr>
            <a:spLocks noGrp="1"/>
          </p:cNvSpPr>
          <p:nvPr>
            <p:ph sz="half" idx="2"/>
          </p:nvPr>
        </p:nvSpPr>
        <p:spPr>
          <a:xfrm>
            <a:off x="609602" y="1908535"/>
            <a:ext cx="5386917" cy="3951288"/>
          </a:xfrm>
        </p:spPr>
        <p:txBody>
          <a:bodyPr/>
          <a:lstStyle>
            <a:lvl1pPr>
              <a:defRPr sz="2667"/>
            </a:lvl1pPr>
            <a:lvl2pPr>
              <a:defRPr sz="2133"/>
            </a:lvl2pPr>
            <a:lvl3pPr>
              <a:defRPr sz="1867"/>
            </a:lvl3pPr>
            <a:lvl4pPr>
              <a:defRPr sz="1867"/>
            </a:lvl4pPr>
            <a:lvl5pPr>
              <a:defRPr sz="1867"/>
            </a:lvl5pPr>
            <a:lvl6pPr>
              <a:defRPr sz="1600"/>
            </a:lvl6pPr>
            <a:lvl7pPr>
              <a:defRPr sz="1600"/>
            </a:lvl7pPr>
            <a:lvl8pPr>
              <a:defRPr sz="1600"/>
            </a:lvl8pPr>
            <a:lvl9pPr>
              <a:defRPr sz="1600"/>
            </a:lvl9p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zh-TW" altLang="en-US" dirty="0"/>
          </a:p>
        </p:txBody>
      </p:sp>
      <p:sp>
        <p:nvSpPr>
          <p:cNvPr id="5" name="文字版面配置區 4"/>
          <p:cNvSpPr>
            <a:spLocks noGrp="1"/>
          </p:cNvSpPr>
          <p:nvPr>
            <p:ph type="body" sz="quarter" idx="3"/>
          </p:nvPr>
        </p:nvSpPr>
        <p:spPr>
          <a:xfrm>
            <a:off x="6193373" y="1268773"/>
            <a:ext cx="5389033" cy="639763"/>
          </a:xfrm>
        </p:spPr>
        <p:txBody>
          <a:bodyPr anchor="b"/>
          <a:lstStyle>
            <a:lvl1pPr marL="0" indent="0">
              <a:buNone/>
              <a:defRPr sz="2667" b="1"/>
            </a:lvl1pPr>
            <a:lvl2pPr marL="457177" indent="0">
              <a:buNone/>
              <a:defRPr sz="2000" b="1"/>
            </a:lvl2pPr>
            <a:lvl3pPr marL="914354" indent="0">
              <a:buNone/>
              <a:defRPr sz="1801" b="1"/>
            </a:lvl3pPr>
            <a:lvl4pPr marL="1371531"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7" indent="0">
              <a:buNone/>
              <a:defRPr sz="1600" b="1"/>
            </a:lvl9pPr>
          </a:lstStyle>
          <a:p>
            <a:pPr lvl="0"/>
            <a:r>
              <a:rPr lang="en-US" altLang="zh-TW"/>
              <a:t>Click to edit Master text styles</a:t>
            </a:r>
          </a:p>
        </p:txBody>
      </p:sp>
      <p:sp>
        <p:nvSpPr>
          <p:cNvPr id="6" name="內容版面配置區 5"/>
          <p:cNvSpPr>
            <a:spLocks noGrp="1"/>
          </p:cNvSpPr>
          <p:nvPr>
            <p:ph sz="quarter" idx="4"/>
          </p:nvPr>
        </p:nvSpPr>
        <p:spPr>
          <a:xfrm>
            <a:off x="6193373" y="1908535"/>
            <a:ext cx="5389033" cy="3951288"/>
          </a:xfrm>
        </p:spPr>
        <p:txBody>
          <a:bodyPr/>
          <a:lstStyle>
            <a:lvl1pPr>
              <a:defRPr sz="2667"/>
            </a:lvl1pPr>
            <a:lvl2pPr>
              <a:defRPr sz="2133"/>
            </a:lvl2pPr>
            <a:lvl3pPr>
              <a:defRPr sz="1867"/>
            </a:lvl3pPr>
            <a:lvl4pPr>
              <a:defRPr sz="1867"/>
            </a:lvl4pPr>
            <a:lvl5pPr>
              <a:defRPr sz="1867"/>
            </a:lvl5pPr>
            <a:lvl6pPr>
              <a:defRPr sz="1600"/>
            </a:lvl6pPr>
            <a:lvl7pPr>
              <a:defRPr sz="1600"/>
            </a:lvl7pPr>
            <a:lvl8pPr>
              <a:defRPr sz="1600"/>
            </a:lvl8pPr>
            <a:lvl9pPr>
              <a:defRPr sz="16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7"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
        <p:nvSpPr>
          <p:cNvPr id="8" name="標題 1"/>
          <p:cNvSpPr>
            <a:spLocks noGrp="1"/>
          </p:cNvSpPr>
          <p:nvPr>
            <p:ph type="title"/>
          </p:nvPr>
        </p:nvSpPr>
        <p:spPr>
          <a:xfrm>
            <a:off x="624421" y="144466"/>
            <a:ext cx="10943167" cy="692151"/>
          </a:xfrm>
        </p:spPr>
        <p:txBody>
          <a:bodyPr/>
          <a:lstStyle/>
          <a:p>
            <a:r>
              <a:rPr lang="en-US" altLang="zh-TW" dirty="0"/>
              <a:t>Click to edit Master title style</a:t>
            </a:r>
            <a:endParaRPr lang="zh-TW" altLang="en-US" dirty="0"/>
          </a:p>
        </p:txBody>
      </p:sp>
    </p:spTree>
    <p:extLst>
      <p:ext uri="{BB962C8B-B14F-4D97-AF65-F5344CB8AC3E}">
        <p14:creationId xmlns:p14="http://schemas.microsoft.com/office/powerpoint/2010/main" val="37794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t>Click to edit Master title style</a:t>
            </a:r>
            <a:endParaRPr lang="zh-TW" altLang="en-US"/>
          </a:p>
        </p:txBody>
      </p:sp>
      <p:sp>
        <p:nvSpPr>
          <p:cNvPr id="3"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4030701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1263319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6" y="273049"/>
            <a:ext cx="4011084" cy="1162051"/>
          </a:xfrm>
        </p:spPr>
        <p:txBody>
          <a:bodyPr anchor="b"/>
          <a:lstStyle>
            <a:lvl1pPr algn="l">
              <a:defRPr sz="2000" b="1"/>
            </a:lvl1pPr>
          </a:lstStyle>
          <a:p>
            <a:r>
              <a:rPr lang="en-US" altLang="zh-TW"/>
              <a:t>Click to edit Master title style</a:t>
            </a:r>
            <a:endParaRPr lang="zh-TW" altLang="en-US"/>
          </a:p>
        </p:txBody>
      </p:sp>
      <p:sp>
        <p:nvSpPr>
          <p:cNvPr id="3" name="內容版面配置區 2"/>
          <p:cNvSpPr>
            <a:spLocks noGrp="1"/>
          </p:cNvSpPr>
          <p:nvPr>
            <p:ph idx="1"/>
          </p:nvPr>
        </p:nvSpPr>
        <p:spPr>
          <a:xfrm>
            <a:off x="4766734" y="273056"/>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文字版面配置區 3"/>
          <p:cNvSpPr>
            <a:spLocks noGrp="1"/>
          </p:cNvSpPr>
          <p:nvPr>
            <p:ph type="body" sz="half" idx="2"/>
          </p:nvPr>
        </p:nvSpPr>
        <p:spPr>
          <a:xfrm>
            <a:off x="609606" y="1435104"/>
            <a:ext cx="4011084" cy="4691063"/>
          </a:xfrm>
        </p:spPr>
        <p:txBody>
          <a:bodyPr/>
          <a:lstStyle>
            <a:lvl1pPr marL="0" indent="0">
              <a:buNone/>
              <a:defRPr sz="1401"/>
            </a:lvl1pPr>
            <a:lvl2pPr marL="457177" indent="0">
              <a:buNone/>
              <a:defRPr sz="1200"/>
            </a:lvl2pPr>
            <a:lvl3pPr marL="914354" indent="0">
              <a:buNone/>
              <a:defRPr sz="1001"/>
            </a:lvl3pPr>
            <a:lvl4pPr marL="1371531"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7" indent="0">
              <a:buNone/>
              <a:defRPr sz="900"/>
            </a:lvl9pPr>
          </a:lstStyle>
          <a:p>
            <a:pPr lvl="0"/>
            <a:r>
              <a:rPr lang="en-US" altLang="zh-TW"/>
              <a:t>Click to edit Master text styles</a:t>
            </a:r>
          </a:p>
        </p:txBody>
      </p:sp>
      <p:sp>
        <p:nvSpPr>
          <p:cNvPr id="5"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850483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9"/>
          </a:xfrm>
        </p:spPr>
        <p:txBody>
          <a:bodyPr anchor="b"/>
          <a:lstStyle>
            <a:lvl1pPr algn="l">
              <a:defRPr sz="2000" b="1"/>
            </a:lvl1pPr>
          </a:lstStyle>
          <a:p>
            <a:r>
              <a:rPr lang="en-US" altLang="zh-TW"/>
              <a:t>Click to edit Master title style</a:t>
            </a:r>
            <a:endParaRPr lang="zh-TW" altLang="en-US"/>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177" indent="0">
              <a:buNone/>
              <a:defRPr sz="2800"/>
            </a:lvl2pPr>
            <a:lvl3pPr marL="914354" indent="0">
              <a:buNone/>
              <a:defRPr sz="2400"/>
            </a:lvl3pPr>
            <a:lvl4pPr marL="1371531" indent="0">
              <a:buNone/>
              <a:defRPr sz="2000"/>
            </a:lvl4pPr>
            <a:lvl5pPr marL="1828709" indent="0">
              <a:buNone/>
              <a:defRPr sz="2000"/>
            </a:lvl5pPr>
            <a:lvl6pPr marL="2285886" indent="0">
              <a:buNone/>
              <a:defRPr sz="2000"/>
            </a:lvl6pPr>
            <a:lvl7pPr marL="2743063" indent="0">
              <a:buNone/>
              <a:defRPr sz="2000"/>
            </a:lvl7pPr>
            <a:lvl8pPr marL="3200240" indent="0">
              <a:buNone/>
              <a:defRPr sz="2000"/>
            </a:lvl8pPr>
            <a:lvl9pPr marL="3657417" indent="0">
              <a:buNone/>
              <a:defRPr sz="2000"/>
            </a:lvl9pPr>
          </a:lstStyle>
          <a:p>
            <a:pPr lvl="0"/>
            <a:r>
              <a:rPr lang="en-US" altLang="zh-TW" noProof="0"/>
              <a:t>Click icon to add picture</a:t>
            </a:r>
            <a:endParaRPr lang="zh-TW" altLang="en-US" noProof="0"/>
          </a:p>
        </p:txBody>
      </p:sp>
      <p:sp>
        <p:nvSpPr>
          <p:cNvPr id="4" name="文字版面配置區 3"/>
          <p:cNvSpPr>
            <a:spLocks noGrp="1"/>
          </p:cNvSpPr>
          <p:nvPr>
            <p:ph type="body" sz="half" idx="2"/>
          </p:nvPr>
        </p:nvSpPr>
        <p:spPr>
          <a:xfrm>
            <a:off x="2389717" y="5367341"/>
            <a:ext cx="7315200" cy="804863"/>
          </a:xfrm>
        </p:spPr>
        <p:txBody>
          <a:bodyPr/>
          <a:lstStyle>
            <a:lvl1pPr marL="0" indent="0">
              <a:buNone/>
              <a:defRPr sz="1401"/>
            </a:lvl1pPr>
            <a:lvl2pPr marL="457177" indent="0">
              <a:buNone/>
              <a:defRPr sz="1200"/>
            </a:lvl2pPr>
            <a:lvl3pPr marL="914354" indent="0">
              <a:buNone/>
              <a:defRPr sz="1001"/>
            </a:lvl3pPr>
            <a:lvl4pPr marL="1371531"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7" indent="0">
              <a:buNone/>
              <a:defRPr sz="900"/>
            </a:lvl9pPr>
          </a:lstStyle>
          <a:p>
            <a:pPr lvl="0"/>
            <a:r>
              <a:rPr lang="en-US" altLang="zh-TW"/>
              <a:t>Click to edit Master text styles</a:t>
            </a:r>
          </a:p>
        </p:txBody>
      </p:sp>
      <p:sp>
        <p:nvSpPr>
          <p:cNvPr id="5"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1125657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a:t>Click to edit Master title style</a:t>
            </a:r>
            <a:endParaRPr lang="zh-TW" altLang="en-US"/>
          </a:p>
        </p:txBody>
      </p:sp>
      <p:sp>
        <p:nvSpPr>
          <p:cNvPr id="3" name="直排文字版面配置區 2"/>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Rectangle 19"/>
          <p:cNvSpPr>
            <a:spLocks noGrp="1" noChangeArrowheads="1"/>
          </p:cNvSpPr>
          <p:nvPr>
            <p:ph type="sldNum" sz="quarter" idx="10"/>
          </p:nvPr>
        </p:nvSpPr>
        <p:spPr>
          <a:ln/>
        </p:spPr>
        <p:txBody>
          <a:bodyPr/>
          <a:lstStyle>
            <a:lvl1pPr>
              <a:defRPr/>
            </a:lvl1pPr>
          </a:lstStyle>
          <a:p>
            <a:fld id="{D9B6BDF2-6896-4B98-8776-C18582F63BA5}" type="slidenum">
              <a:rPr lang="zh-TW" altLang="en-US" smtClean="0"/>
              <a:pPr/>
              <a:t>‹#›</a:t>
            </a:fld>
            <a:endParaRPr lang="zh-TW" altLang="en-US"/>
          </a:p>
        </p:txBody>
      </p:sp>
    </p:spTree>
    <p:extLst>
      <p:ext uri="{BB962C8B-B14F-4D97-AF65-F5344CB8AC3E}">
        <p14:creationId xmlns:p14="http://schemas.microsoft.com/office/powerpoint/2010/main" val="3173676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17"/>
          <p:cNvSpPr>
            <a:spLocks noGrp="1" noChangeArrowheads="1"/>
          </p:cNvSpPr>
          <p:nvPr>
            <p:ph type="title"/>
          </p:nvPr>
        </p:nvSpPr>
        <p:spPr bwMode="auto">
          <a:xfrm>
            <a:off x="1049867" y="144466"/>
            <a:ext cx="10517721" cy="69215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dirty="0"/>
              <a:t>按一下以編輯母片標題樣式</a:t>
            </a:r>
          </a:p>
        </p:txBody>
      </p:sp>
      <p:sp>
        <p:nvSpPr>
          <p:cNvPr id="1028" name="Rectangle 18"/>
          <p:cNvSpPr>
            <a:spLocks noGrp="1" noChangeArrowheads="1"/>
          </p:cNvSpPr>
          <p:nvPr>
            <p:ph type="body" idx="1"/>
          </p:nvPr>
        </p:nvSpPr>
        <p:spPr bwMode="auto">
          <a:xfrm>
            <a:off x="609600" y="1125537"/>
            <a:ext cx="10972800" cy="48958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dirty="0"/>
              <a:t>按一下以編輯母片</a:t>
            </a:r>
          </a:p>
          <a:p>
            <a:pPr lvl="1"/>
            <a:r>
              <a:rPr lang="zh-TW" altLang="en-US" dirty="0"/>
              <a:t>按一下以編輯母片</a:t>
            </a:r>
          </a:p>
          <a:p>
            <a:pPr lvl="1"/>
            <a:endParaRPr lang="zh-TW" altLang="en-US" dirty="0"/>
          </a:p>
          <a:p>
            <a:pPr lvl="0"/>
            <a:endParaRPr lang="en-US" altLang="zh-TW" dirty="0"/>
          </a:p>
        </p:txBody>
      </p:sp>
      <p:pic>
        <p:nvPicPr>
          <p:cNvPr id="1029" name="Picture 25" descr="name"/>
          <p:cNvPicPr>
            <a:picLocks noChangeAspect="1" noChangeArrowheads="1"/>
          </p:cNvPicPr>
          <p:nvPr/>
        </p:nvPicPr>
        <p:blipFill>
          <a:blip r:embed="rId15" cstate="print"/>
          <a:srcRect/>
          <a:stretch>
            <a:fillRect/>
          </a:stretch>
        </p:blipFill>
        <p:spPr bwMode="auto">
          <a:xfrm>
            <a:off x="3" y="6357940"/>
            <a:ext cx="5111751" cy="198437"/>
          </a:xfrm>
          <a:prstGeom prst="rect">
            <a:avLst/>
          </a:prstGeom>
          <a:noFill/>
          <a:ln w="9525">
            <a:noFill/>
            <a:miter lim="800000"/>
            <a:headEnd/>
            <a:tailEnd/>
          </a:ln>
        </p:spPr>
      </p:pic>
      <p:sp>
        <p:nvSpPr>
          <p:cNvPr id="8" name="矩形 7"/>
          <p:cNvSpPr/>
          <p:nvPr/>
        </p:nvSpPr>
        <p:spPr>
          <a:xfrm>
            <a:off x="792808" y="6581777"/>
            <a:ext cx="3574825" cy="276999"/>
          </a:xfrm>
          <a:prstGeom prst="rect">
            <a:avLst/>
          </a:prstGeom>
        </p:spPr>
        <p:txBody>
          <a:bodyPr wrap="none">
            <a:spAutoFit/>
          </a:bodyPr>
          <a:lstStyle/>
          <a:p>
            <a:pPr algn="ctr">
              <a:defRPr/>
            </a:pPr>
            <a:r>
              <a:rPr lang="en-US" sz="1200" b="1" dirty="0">
                <a:solidFill>
                  <a:schemeClr val="bg1"/>
                </a:solidFill>
                <a:latin typeface="Arial" pitchFamily="34" charset="0"/>
                <a:ea typeface="新細明體" pitchFamily="18" charset="-120"/>
                <a:cs typeface="Arial" pitchFamily="34" charset="0"/>
              </a:rPr>
              <a:t>National Tsing Hua University ® copyright OIA</a:t>
            </a:r>
            <a:endParaRPr lang="zh-TW" altLang="en-US" sz="1200" b="1" dirty="0">
              <a:solidFill>
                <a:schemeClr val="bg1"/>
              </a:solidFill>
              <a:latin typeface="Arial" pitchFamily="34" charset="0"/>
              <a:ea typeface="新細明體" pitchFamily="18" charset="-120"/>
              <a:cs typeface="Arial" pitchFamily="34" charset="0"/>
            </a:endParaRPr>
          </a:p>
        </p:txBody>
      </p:sp>
      <p:sp>
        <p:nvSpPr>
          <p:cNvPr id="4105" name="Rectangle 9"/>
          <p:cNvSpPr>
            <a:spLocks noChangeArrowheads="1"/>
          </p:cNvSpPr>
          <p:nvPr/>
        </p:nvSpPr>
        <p:spPr bwMode="auto">
          <a:xfrm>
            <a:off x="0" y="908055"/>
            <a:ext cx="12192000" cy="144463"/>
          </a:xfrm>
          <a:prstGeom prst="rect">
            <a:avLst/>
          </a:prstGeom>
          <a:solidFill>
            <a:srgbClr val="990099"/>
          </a:solidFill>
          <a:ln w="15875">
            <a:noFill/>
            <a:miter lim="800000"/>
            <a:headEnd/>
            <a:tailEnd/>
          </a:ln>
          <a:effectLst>
            <a:prstShdw prst="shdw18" dist="17961" dir="13500000">
              <a:srgbClr val="990099">
                <a:gamma/>
                <a:shade val="60000"/>
                <a:invGamma/>
              </a:srgbClr>
            </a:prstShdw>
          </a:effectLst>
        </p:spPr>
        <p:txBody>
          <a:bodyPr wrap="none" anchor="ctr"/>
          <a:lstStyle/>
          <a:p>
            <a:pPr>
              <a:defRPr/>
            </a:pPr>
            <a:endParaRPr lang="zh-TW" altLang="en-US" sz="1801">
              <a:ea typeface="新細明體" pitchFamily="18" charset="-120"/>
            </a:endParaRPr>
          </a:p>
        </p:txBody>
      </p:sp>
      <p:sp>
        <p:nvSpPr>
          <p:cNvPr id="4106" name="Rectangle 10"/>
          <p:cNvSpPr>
            <a:spLocks noChangeArrowheads="1"/>
          </p:cNvSpPr>
          <p:nvPr userDrawn="1"/>
        </p:nvSpPr>
        <p:spPr bwMode="auto">
          <a:xfrm>
            <a:off x="0" y="6165849"/>
            <a:ext cx="12192000" cy="719139"/>
          </a:xfrm>
          <a:prstGeom prst="rect">
            <a:avLst/>
          </a:prstGeom>
          <a:solidFill>
            <a:srgbClr val="990099"/>
          </a:solidFill>
          <a:ln w="15875">
            <a:noFill/>
            <a:miter lim="800000"/>
            <a:headEnd/>
            <a:tailEnd/>
          </a:ln>
          <a:effectLst>
            <a:prstShdw prst="shdw18" dist="17961" dir="13500000">
              <a:srgbClr val="990099">
                <a:gamma/>
                <a:shade val="60000"/>
                <a:invGamma/>
              </a:srgbClr>
            </a:prstShdw>
          </a:effectLst>
        </p:spPr>
        <p:txBody>
          <a:bodyPr wrap="none" anchor="ctr"/>
          <a:lstStyle/>
          <a:p>
            <a:pPr>
              <a:defRPr/>
            </a:pPr>
            <a:endParaRPr lang="zh-TW" altLang="en-US" sz="1801">
              <a:ea typeface="新細明體" pitchFamily="18" charset="-120"/>
            </a:endParaRPr>
          </a:p>
        </p:txBody>
      </p:sp>
      <p:sp>
        <p:nvSpPr>
          <p:cNvPr id="1043" name="Rectangle 19"/>
          <p:cNvSpPr>
            <a:spLocks noGrp="1" noChangeArrowheads="1"/>
          </p:cNvSpPr>
          <p:nvPr>
            <p:ph type="sldNum" sz="quarter" idx="4"/>
          </p:nvPr>
        </p:nvSpPr>
        <p:spPr bwMode="auto">
          <a:xfrm>
            <a:off x="9108017" y="6524628"/>
            <a:ext cx="28448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1"/>
                </a:solidFill>
                <a:latin typeface="Arial" pitchFamily="34" charset="0"/>
                <a:ea typeface="新細明體" pitchFamily="18" charset="-120"/>
              </a:defRPr>
            </a:lvl1pPr>
          </a:lstStyle>
          <a:p>
            <a:fld id="{D9B6BDF2-6896-4B98-8776-C18582F63BA5}" type="slidenum">
              <a:rPr lang="zh-TW" altLang="en-US" smtClean="0"/>
              <a:pPr/>
              <a:t>‹#›</a:t>
            </a:fld>
            <a:endParaRPr lang="zh-TW" altLang="en-US"/>
          </a:p>
        </p:txBody>
      </p:sp>
      <p:pic>
        <p:nvPicPr>
          <p:cNvPr id="14" name="圖片 13"/>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33280" y="124614"/>
            <a:ext cx="916587" cy="672311"/>
          </a:xfrm>
          <a:prstGeom prst="rect">
            <a:avLst/>
          </a:prstGeom>
        </p:spPr>
      </p:pic>
      <p:grpSp>
        <p:nvGrpSpPr>
          <p:cNvPr id="2" name="群組 1"/>
          <p:cNvGrpSpPr/>
          <p:nvPr userDrawn="1"/>
        </p:nvGrpSpPr>
        <p:grpSpPr>
          <a:xfrm>
            <a:off x="86980" y="6239920"/>
            <a:ext cx="3223375" cy="569415"/>
            <a:chOff x="86980" y="6239920"/>
            <a:chExt cx="3223375" cy="569415"/>
          </a:xfrm>
        </p:grpSpPr>
        <p:pic>
          <p:nvPicPr>
            <p:cNvPr id="12" name="圖片 11"/>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6980" y="6239920"/>
              <a:ext cx="817930" cy="569415"/>
            </a:xfrm>
            <a:prstGeom prst="rect">
              <a:avLst/>
            </a:prstGeom>
          </p:spPr>
        </p:pic>
        <p:sp>
          <p:nvSpPr>
            <p:cNvPr id="15" name="矩形 14"/>
            <p:cNvSpPr/>
            <p:nvPr userDrawn="1"/>
          </p:nvSpPr>
          <p:spPr>
            <a:xfrm>
              <a:off x="829837" y="6347770"/>
              <a:ext cx="2480518" cy="430887"/>
            </a:xfrm>
            <a:prstGeom prst="rect">
              <a:avLst/>
            </a:prstGeom>
          </p:spPr>
          <p:txBody>
            <a:bodyPr wrap="square">
              <a:spAutoFit/>
            </a:bodyPr>
            <a:lstStyle/>
            <a:p>
              <a:pPr algn="ctr">
                <a:spcAft>
                  <a:spcPts val="0"/>
                </a:spcAft>
              </a:pPr>
              <a:r>
                <a:rPr lang="zh-CN" altLang="zh-TW" sz="1200" kern="100" dirty="0">
                  <a:solidFill>
                    <a:schemeClr val="bg1"/>
                  </a:solidFill>
                  <a:latin typeface="楷体" panose="02010609060101010101" pitchFamily="49" charset="-122"/>
                  <a:ea typeface="楷体" panose="02010609060101010101" pitchFamily="49" charset="-122"/>
                  <a:cs typeface="Times New Roman" panose="02020603050405020304" pitchFamily="18" charset="0"/>
                </a:rPr>
                <a:t>香港中文大学（深圳）数据科学院</a:t>
              </a:r>
              <a:endParaRPr lang="zh-TW" altLang="zh-TW" sz="1200" kern="100" dirty="0">
                <a:solidFill>
                  <a:schemeClr val="bg1"/>
                </a:solidFill>
                <a:latin typeface="楷体" panose="02010609060101010101" pitchFamily="49" charset="-122"/>
                <a:ea typeface="楷体" panose="02010609060101010101" pitchFamily="49" charset="-122"/>
                <a:cs typeface="Times New Roman" panose="02020603050405020304" pitchFamily="18" charset="0"/>
              </a:endParaRPr>
            </a:p>
            <a:p>
              <a:pPr algn="ctr">
                <a:spcAft>
                  <a:spcPts val="0"/>
                </a:spcAft>
              </a:pPr>
              <a:r>
                <a:rPr lang="en-US" altLang="zh-TW" sz="1000" kern="1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CUHK</a:t>
              </a:r>
              <a:r>
                <a:rPr lang="en-US" altLang="zh-TW" sz="1000" kern="100" dirty="0">
                  <a:solidFill>
                    <a:schemeClr val="bg1"/>
                  </a:solidFill>
                  <a:latin typeface="Times New Roman" panose="02020603050405020304" pitchFamily="18" charset="0"/>
                  <a:ea typeface="DengXian"/>
                  <a:cs typeface="Times New Roman" panose="02020603050405020304" pitchFamily="18" charset="0"/>
                </a:rPr>
                <a:t>-SZ Sc</a:t>
              </a:r>
              <a:r>
                <a:rPr lang="en-US" altLang="zh-TW" sz="1000" kern="10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hool of Data Science</a:t>
              </a:r>
              <a:endParaRPr lang="zh-TW" altLang="zh-TW" sz="1000" kern="100" dirty="0">
                <a:solidFill>
                  <a:schemeClr val="bg1"/>
                </a:solidFill>
                <a:latin typeface="Calibri" panose="020F0502020204030204" pitchFamily="34" charset="0"/>
                <a:ea typeface="新細明體" panose="02020500000000000000" pitchFamily="18" charset="-120"/>
                <a:cs typeface="Times New Roman" panose="02020603050405020304" pitchFamily="18" charset="0"/>
              </a:endParaRPr>
            </a:p>
          </p:txBody>
        </p:sp>
      </p:grpSp>
    </p:spTree>
    <p:extLst>
      <p:ext uri="{BB962C8B-B14F-4D97-AF65-F5344CB8AC3E}">
        <p14:creationId xmlns:p14="http://schemas.microsoft.com/office/powerpoint/2010/main" val="15662312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ftr="0" dt="0"/>
  <p:txStyles>
    <p:titleStyle>
      <a:lvl1pPr algn="l" rtl="0" eaLnBrk="1" fontAlgn="base" hangingPunct="1">
        <a:spcBef>
          <a:spcPct val="0"/>
        </a:spcBef>
        <a:spcAft>
          <a:spcPct val="0"/>
        </a:spcAft>
        <a:defRPr kumimoji="1" sz="4800" b="1">
          <a:solidFill>
            <a:schemeClr val="tx2"/>
          </a:solidFill>
          <a:latin typeface="Calibri" pitchFamily="34" charset="0"/>
          <a:ea typeface="標楷體" pitchFamily="65" charset="-120"/>
          <a:cs typeface="+mj-cs"/>
        </a:defRPr>
      </a:lvl1pPr>
      <a:lvl2pPr algn="l" rtl="0" eaLnBrk="1" fontAlgn="base" hangingPunct="1">
        <a:spcBef>
          <a:spcPct val="0"/>
        </a:spcBef>
        <a:spcAft>
          <a:spcPct val="0"/>
        </a:spcAft>
        <a:defRPr kumimoji="1" sz="3600" b="1">
          <a:solidFill>
            <a:schemeClr val="tx2"/>
          </a:solidFill>
          <a:latin typeface="Calibri" pitchFamily="34" charset="0"/>
          <a:ea typeface="標楷體" pitchFamily="65" charset="-120"/>
          <a:cs typeface="MS Sans Serif"/>
        </a:defRPr>
      </a:lvl2pPr>
      <a:lvl3pPr algn="l" rtl="0" eaLnBrk="1" fontAlgn="base" hangingPunct="1">
        <a:spcBef>
          <a:spcPct val="0"/>
        </a:spcBef>
        <a:spcAft>
          <a:spcPct val="0"/>
        </a:spcAft>
        <a:defRPr kumimoji="1" sz="3600" b="1">
          <a:solidFill>
            <a:schemeClr val="tx2"/>
          </a:solidFill>
          <a:latin typeface="Calibri" pitchFamily="34" charset="0"/>
          <a:ea typeface="標楷體" pitchFamily="65" charset="-120"/>
          <a:cs typeface="MS Sans Serif"/>
        </a:defRPr>
      </a:lvl3pPr>
      <a:lvl4pPr algn="l" rtl="0" eaLnBrk="1" fontAlgn="base" hangingPunct="1">
        <a:spcBef>
          <a:spcPct val="0"/>
        </a:spcBef>
        <a:spcAft>
          <a:spcPct val="0"/>
        </a:spcAft>
        <a:defRPr kumimoji="1" sz="3600" b="1">
          <a:solidFill>
            <a:schemeClr val="tx2"/>
          </a:solidFill>
          <a:latin typeface="Calibri" pitchFamily="34" charset="0"/>
          <a:ea typeface="標楷體" pitchFamily="65" charset="-120"/>
          <a:cs typeface="MS Sans Serif"/>
        </a:defRPr>
      </a:lvl4pPr>
      <a:lvl5pPr algn="l" rtl="0" eaLnBrk="1" fontAlgn="base" hangingPunct="1">
        <a:spcBef>
          <a:spcPct val="0"/>
        </a:spcBef>
        <a:spcAft>
          <a:spcPct val="0"/>
        </a:spcAft>
        <a:defRPr kumimoji="1" sz="3600" b="1">
          <a:solidFill>
            <a:schemeClr val="tx2"/>
          </a:solidFill>
          <a:latin typeface="Calibri" pitchFamily="34" charset="0"/>
          <a:ea typeface="標楷體" pitchFamily="65" charset="-120"/>
          <a:cs typeface="MS Sans Serif"/>
        </a:defRPr>
      </a:lvl5pPr>
      <a:lvl6pPr marL="457177" algn="l" rtl="0" eaLnBrk="1" fontAlgn="base" hangingPunct="1">
        <a:spcBef>
          <a:spcPct val="0"/>
        </a:spcBef>
        <a:spcAft>
          <a:spcPct val="0"/>
        </a:spcAft>
        <a:defRPr kumimoji="1" sz="3001" b="1">
          <a:solidFill>
            <a:schemeClr val="tx2"/>
          </a:solidFill>
          <a:latin typeface="MS Sans Serif"/>
          <a:ea typeface="MS Sans Serif"/>
          <a:cs typeface="MS Sans Serif"/>
        </a:defRPr>
      </a:lvl6pPr>
      <a:lvl7pPr marL="914354" algn="l" rtl="0" eaLnBrk="1" fontAlgn="base" hangingPunct="1">
        <a:spcBef>
          <a:spcPct val="0"/>
        </a:spcBef>
        <a:spcAft>
          <a:spcPct val="0"/>
        </a:spcAft>
        <a:defRPr kumimoji="1" sz="3001" b="1">
          <a:solidFill>
            <a:schemeClr val="tx2"/>
          </a:solidFill>
          <a:latin typeface="MS Sans Serif"/>
          <a:ea typeface="MS Sans Serif"/>
          <a:cs typeface="MS Sans Serif"/>
        </a:defRPr>
      </a:lvl7pPr>
      <a:lvl8pPr marL="1371531" algn="l" rtl="0" eaLnBrk="1" fontAlgn="base" hangingPunct="1">
        <a:spcBef>
          <a:spcPct val="0"/>
        </a:spcBef>
        <a:spcAft>
          <a:spcPct val="0"/>
        </a:spcAft>
        <a:defRPr kumimoji="1" sz="3001" b="1">
          <a:solidFill>
            <a:schemeClr val="tx2"/>
          </a:solidFill>
          <a:latin typeface="MS Sans Serif"/>
          <a:ea typeface="MS Sans Serif"/>
          <a:cs typeface="MS Sans Serif"/>
        </a:defRPr>
      </a:lvl8pPr>
      <a:lvl9pPr marL="1828709" algn="l" rtl="0" eaLnBrk="1" fontAlgn="base" hangingPunct="1">
        <a:spcBef>
          <a:spcPct val="0"/>
        </a:spcBef>
        <a:spcAft>
          <a:spcPct val="0"/>
        </a:spcAft>
        <a:defRPr kumimoji="1" sz="3001" b="1">
          <a:solidFill>
            <a:schemeClr val="tx2"/>
          </a:solidFill>
          <a:latin typeface="MS Sans Serif"/>
          <a:ea typeface="MS Sans Serif"/>
          <a:cs typeface="MS Sans Serif"/>
        </a:defRPr>
      </a:lvl9pPr>
    </p:titleStyle>
    <p:body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400">
          <a:solidFill>
            <a:schemeClr val="tx1"/>
          </a:solidFill>
          <a:latin typeface="+mn-lt"/>
          <a:ea typeface="+mn-ea"/>
        </a:defRPr>
      </a:lvl3pPr>
      <a:lvl4pPr marL="1600121" indent="-228589" algn="l" rtl="0" eaLnBrk="1" fontAlgn="base" hangingPunct="1">
        <a:spcBef>
          <a:spcPct val="20000"/>
        </a:spcBef>
        <a:spcAft>
          <a:spcPct val="0"/>
        </a:spcAft>
        <a:buChar char="–"/>
        <a:defRPr kumimoji="1" sz="2000">
          <a:solidFill>
            <a:schemeClr val="tx1"/>
          </a:solidFill>
          <a:latin typeface="+mn-lt"/>
          <a:ea typeface="+mn-ea"/>
        </a:defRPr>
      </a:lvl4pPr>
      <a:lvl5pPr marL="2057298" indent="-228589" algn="l" rtl="0" eaLnBrk="1" fontAlgn="base" hangingPunct="1">
        <a:spcBef>
          <a:spcPct val="20000"/>
        </a:spcBef>
        <a:spcAft>
          <a:spcPct val="0"/>
        </a:spcAft>
        <a:buChar char="»"/>
        <a:defRPr kumimoji="1" sz="2000">
          <a:solidFill>
            <a:schemeClr val="tx1"/>
          </a:solidFill>
          <a:latin typeface="+mn-lt"/>
          <a:ea typeface="+mn-ea"/>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354" rtl="0" eaLnBrk="1" latinLnBrk="0" hangingPunct="1">
        <a:defRPr sz="1801" kern="1200">
          <a:solidFill>
            <a:schemeClr val="tx1"/>
          </a:solidFill>
          <a:latin typeface="+mn-lt"/>
          <a:ea typeface="+mn-ea"/>
          <a:cs typeface="+mn-cs"/>
        </a:defRPr>
      </a:lvl1pPr>
      <a:lvl2pPr marL="457177" algn="l" defTabSz="914354" rtl="0" eaLnBrk="1" latinLnBrk="0" hangingPunct="1">
        <a:defRPr sz="1801" kern="1200">
          <a:solidFill>
            <a:schemeClr val="tx1"/>
          </a:solidFill>
          <a:latin typeface="+mn-lt"/>
          <a:ea typeface="+mn-ea"/>
          <a:cs typeface="+mn-cs"/>
        </a:defRPr>
      </a:lvl2pPr>
      <a:lvl3pPr marL="914354" algn="l" defTabSz="914354" rtl="0" eaLnBrk="1" latinLnBrk="0" hangingPunct="1">
        <a:defRPr sz="1801" kern="1200">
          <a:solidFill>
            <a:schemeClr val="tx1"/>
          </a:solidFill>
          <a:latin typeface="+mn-lt"/>
          <a:ea typeface="+mn-ea"/>
          <a:cs typeface="+mn-cs"/>
        </a:defRPr>
      </a:lvl3pPr>
      <a:lvl4pPr marL="1371531" algn="l" defTabSz="914354" rtl="0" eaLnBrk="1" latinLnBrk="0" hangingPunct="1">
        <a:defRPr sz="1801" kern="1200">
          <a:solidFill>
            <a:schemeClr val="tx1"/>
          </a:solidFill>
          <a:latin typeface="+mn-lt"/>
          <a:ea typeface="+mn-ea"/>
          <a:cs typeface="+mn-cs"/>
        </a:defRPr>
      </a:lvl4pPr>
      <a:lvl5pPr marL="1828709" algn="l" defTabSz="914354" rtl="0" eaLnBrk="1" latinLnBrk="0" hangingPunct="1">
        <a:defRPr sz="1801" kern="1200">
          <a:solidFill>
            <a:schemeClr val="tx1"/>
          </a:solidFill>
          <a:latin typeface="+mn-lt"/>
          <a:ea typeface="+mn-ea"/>
          <a:cs typeface="+mn-cs"/>
        </a:defRPr>
      </a:lvl5pPr>
      <a:lvl6pPr marL="2285886" algn="l" defTabSz="914354" rtl="0" eaLnBrk="1" latinLnBrk="0" hangingPunct="1">
        <a:defRPr sz="1801" kern="1200">
          <a:solidFill>
            <a:schemeClr val="tx1"/>
          </a:solidFill>
          <a:latin typeface="+mn-lt"/>
          <a:ea typeface="+mn-ea"/>
          <a:cs typeface="+mn-cs"/>
        </a:defRPr>
      </a:lvl6pPr>
      <a:lvl7pPr marL="2743063" algn="l" defTabSz="914354" rtl="0" eaLnBrk="1" latinLnBrk="0" hangingPunct="1">
        <a:defRPr sz="1801" kern="1200">
          <a:solidFill>
            <a:schemeClr val="tx1"/>
          </a:solidFill>
          <a:latin typeface="+mn-lt"/>
          <a:ea typeface="+mn-ea"/>
          <a:cs typeface="+mn-cs"/>
        </a:defRPr>
      </a:lvl7pPr>
      <a:lvl8pPr marL="3200240" algn="l" defTabSz="914354" rtl="0" eaLnBrk="1" latinLnBrk="0" hangingPunct="1">
        <a:defRPr sz="1801" kern="1200">
          <a:solidFill>
            <a:schemeClr val="tx1"/>
          </a:solidFill>
          <a:latin typeface="+mn-lt"/>
          <a:ea typeface="+mn-ea"/>
          <a:cs typeface="+mn-cs"/>
        </a:defRPr>
      </a:lvl8pPr>
      <a:lvl9pPr marL="3657417" algn="l" defTabSz="914354"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1D65F-25B7-47C5-85DC-B1A2A3BE76D7}" type="slidenum">
              <a:rPr lang="zh-TW" altLang="en-US" smtClean="0"/>
              <a:t>‹#›</a:t>
            </a:fld>
            <a:endParaRPr lang="zh-TW" altLang="en-US"/>
          </a:p>
        </p:txBody>
      </p:sp>
    </p:spTree>
    <p:extLst>
      <p:ext uri="{BB962C8B-B14F-4D97-AF65-F5344CB8AC3E}">
        <p14:creationId xmlns:p14="http://schemas.microsoft.com/office/powerpoint/2010/main" val="34568717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sv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github.com/tonyyxliu/Barbell"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58DF65-8D4B-313D-DC3C-62217231B5F5}"/>
              </a:ext>
            </a:extLst>
          </p:cNvPr>
          <p:cNvSpPr>
            <a:spLocks noGrp="1"/>
          </p:cNvSpPr>
          <p:nvPr>
            <p:ph type="ctrTitle"/>
          </p:nvPr>
        </p:nvSpPr>
        <p:spPr>
          <a:xfrm>
            <a:off x="1231219" y="694619"/>
            <a:ext cx="10547758" cy="2387600"/>
          </a:xfrm>
        </p:spPr>
        <p:txBody>
          <a:bodyPr>
            <a:noAutofit/>
          </a:bodyPr>
          <a:lstStyle/>
          <a:p>
            <a:pPr>
              <a:lnSpc>
                <a:spcPct val="100000"/>
              </a:lnSpc>
            </a:pPr>
            <a:r>
              <a:rPr lang="en-US" altLang="zh-CN" sz="6600" b="1" dirty="0"/>
              <a:t>Barbell</a:t>
            </a:r>
            <a:br>
              <a:rPr lang="en-US" altLang="zh-CN" sz="4000" dirty="0"/>
            </a:br>
            <a:r>
              <a:rPr lang="en-US" altLang="zh-CN" sz="3600" dirty="0">
                <a:solidFill>
                  <a:schemeClr val="accent3">
                    <a:lumMod val="50000"/>
                  </a:schemeClr>
                </a:solidFill>
              </a:rPr>
              <a:t>An </a:t>
            </a:r>
            <a:r>
              <a:rPr lang="en-US" altLang="zh-CN" sz="3600" i="1" dirty="0">
                <a:solidFill>
                  <a:srgbClr val="C00000"/>
                </a:solidFill>
              </a:rPr>
              <a:t>Extensible</a:t>
            </a:r>
            <a:r>
              <a:rPr lang="en-US" altLang="zh-CN" sz="3600" dirty="0">
                <a:solidFill>
                  <a:schemeClr val="accent3">
                    <a:lumMod val="50000"/>
                  </a:schemeClr>
                </a:solidFill>
              </a:rPr>
              <a:t> Generator of </a:t>
            </a:r>
            <a:r>
              <a:rPr lang="en-US" altLang="zh-CN" sz="3600" i="1" dirty="0">
                <a:solidFill>
                  <a:srgbClr val="C00000"/>
                </a:solidFill>
              </a:rPr>
              <a:t>On-Demand Loads</a:t>
            </a:r>
            <a:br>
              <a:rPr lang="en-US" altLang="zh-CN" sz="3600" i="1" dirty="0">
                <a:solidFill>
                  <a:schemeClr val="accent3">
                    <a:lumMod val="50000"/>
                  </a:schemeClr>
                </a:solidFill>
              </a:rPr>
            </a:br>
            <a:r>
              <a:rPr lang="en-US" altLang="zh-CN" sz="3600" dirty="0">
                <a:solidFill>
                  <a:schemeClr val="accent3">
                    <a:lumMod val="50000"/>
                  </a:schemeClr>
                </a:solidFill>
              </a:rPr>
              <a:t>for Interactive Cloud Services</a:t>
            </a:r>
            <a:endParaRPr lang="zh-CN" altLang="en-US" sz="4000" dirty="0">
              <a:solidFill>
                <a:schemeClr val="accent3">
                  <a:lumMod val="50000"/>
                </a:schemeClr>
              </a:solidFill>
            </a:endParaRPr>
          </a:p>
        </p:txBody>
      </p:sp>
      <p:sp>
        <p:nvSpPr>
          <p:cNvPr id="3" name="副标题 2">
            <a:extLst>
              <a:ext uri="{FF2B5EF4-FFF2-40B4-BE49-F238E27FC236}">
                <a16:creationId xmlns:a16="http://schemas.microsoft.com/office/drawing/2014/main" id="{82F494C4-BE0C-604A-1827-4F8742F8E743}"/>
              </a:ext>
            </a:extLst>
          </p:cNvPr>
          <p:cNvSpPr>
            <a:spLocks noGrp="1"/>
          </p:cNvSpPr>
          <p:nvPr>
            <p:ph type="subTitle" idx="1"/>
          </p:nvPr>
        </p:nvSpPr>
        <p:spPr>
          <a:xfrm>
            <a:off x="1933098" y="3416934"/>
            <a:ext cx="9144000" cy="964734"/>
          </a:xfrm>
        </p:spPr>
        <p:txBody>
          <a:bodyPr/>
          <a:lstStyle/>
          <a:p>
            <a:pPr>
              <a:lnSpc>
                <a:spcPct val="100000"/>
              </a:lnSpc>
            </a:pPr>
            <a:r>
              <a:rPr lang="en-US" altLang="zh-CN" dirty="0"/>
              <a:t>Yuxuan Liu</a:t>
            </a:r>
            <a:r>
              <a:rPr lang="en-US" altLang="zh-CN" baseline="30000" dirty="0"/>
              <a:t>1</a:t>
            </a:r>
            <a:r>
              <a:rPr lang="en-US" altLang="zh-CN" dirty="0"/>
              <a:t>, Yeh-Ching Chung</a:t>
            </a:r>
            <a:r>
              <a:rPr lang="en-US" altLang="zh-CN" baseline="30000" dirty="0"/>
              <a:t>1</a:t>
            </a:r>
            <a:r>
              <a:rPr lang="en-US" altLang="zh-CN" dirty="0"/>
              <a:t>, Shuang Chen</a:t>
            </a:r>
            <a:r>
              <a:rPr lang="en-US" altLang="zh-CN" baseline="30000" dirty="0"/>
              <a:t>2</a:t>
            </a:r>
          </a:p>
          <a:p>
            <a:pPr>
              <a:lnSpc>
                <a:spcPct val="100000"/>
              </a:lnSpc>
            </a:pPr>
            <a:r>
              <a:rPr lang="en-US" altLang="zh-CN" b="1" i="1" dirty="0">
                <a:solidFill>
                  <a:schemeClr val="accent3">
                    <a:lumMod val="50000"/>
                  </a:schemeClr>
                </a:solidFill>
              </a:rPr>
              <a:t>Speaker: Yuxuan Liu</a:t>
            </a:r>
            <a:r>
              <a:rPr lang="en-US" altLang="zh-CN" b="1" i="1" baseline="30000" dirty="0">
                <a:solidFill>
                  <a:srgbClr val="525252"/>
                </a:solidFill>
              </a:rPr>
              <a:t>1</a:t>
            </a:r>
            <a:endParaRPr lang="zh-CN" altLang="en-US" b="1" i="1" baseline="30000" dirty="0">
              <a:solidFill>
                <a:srgbClr val="525252"/>
              </a:solidFill>
              <a:latin typeface="Calibri (正文)"/>
            </a:endParaRPr>
          </a:p>
        </p:txBody>
      </p:sp>
      <p:grpSp>
        <p:nvGrpSpPr>
          <p:cNvPr id="24" name="组合 23">
            <a:extLst>
              <a:ext uri="{FF2B5EF4-FFF2-40B4-BE49-F238E27FC236}">
                <a16:creationId xmlns:a16="http://schemas.microsoft.com/office/drawing/2014/main" id="{7C8303B6-A626-CD48-5F7D-0B4A0E417844}"/>
              </a:ext>
            </a:extLst>
          </p:cNvPr>
          <p:cNvGrpSpPr/>
          <p:nvPr/>
        </p:nvGrpSpPr>
        <p:grpSpPr>
          <a:xfrm>
            <a:off x="598140" y="4716384"/>
            <a:ext cx="4316835" cy="1603042"/>
            <a:chOff x="684316" y="4914520"/>
            <a:chExt cx="4401074" cy="1671058"/>
          </a:xfrm>
        </p:grpSpPr>
        <p:pic>
          <p:nvPicPr>
            <p:cNvPr id="9" name="图片 8" descr="香港中文大学（深圳）简介概况_香港中文大学（深圳）的校训校徽是什么？_学习力">
              <a:extLst>
                <a:ext uri="{FF2B5EF4-FFF2-40B4-BE49-F238E27FC236}">
                  <a16:creationId xmlns:a16="http://schemas.microsoft.com/office/drawing/2014/main" id="{ED37510C-888B-781C-42F3-E6781F87A030}"/>
                </a:ext>
              </a:extLst>
            </p:cNvPr>
            <p:cNvPicPr>
              <a:picLocks noChangeAspect="1"/>
            </p:cNvPicPr>
            <p:nvPr/>
          </p:nvPicPr>
          <p:blipFill>
            <a:blip r:embed="rId3"/>
            <a:stretch>
              <a:fillRect/>
            </a:stretch>
          </p:blipFill>
          <p:spPr>
            <a:xfrm>
              <a:off x="2068565" y="4914520"/>
              <a:ext cx="1632574" cy="1425457"/>
            </a:xfrm>
            <a:prstGeom prst="rect">
              <a:avLst/>
            </a:prstGeom>
          </p:spPr>
        </p:pic>
        <p:sp>
          <p:nvSpPr>
            <p:cNvPr id="11" name="文本框 10">
              <a:extLst>
                <a:ext uri="{FF2B5EF4-FFF2-40B4-BE49-F238E27FC236}">
                  <a16:creationId xmlns:a16="http://schemas.microsoft.com/office/drawing/2014/main" id="{A9D37310-1594-E9DB-F3E4-922D7E29CACE}"/>
                </a:ext>
              </a:extLst>
            </p:cNvPr>
            <p:cNvSpPr txBox="1"/>
            <p:nvPr/>
          </p:nvSpPr>
          <p:spPr>
            <a:xfrm>
              <a:off x="684316" y="6232659"/>
              <a:ext cx="4401074" cy="352919"/>
            </a:xfrm>
            <a:prstGeom prst="rect">
              <a:avLst/>
            </a:prstGeom>
            <a:noFill/>
          </p:spPr>
          <p:txBody>
            <a:bodyPr wrap="square">
              <a:spAutoFit/>
            </a:bodyPr>
            <a:lstStyle/>
            <a:p>
              <a:pPr algn="ctr"/>
              <a:r>
                <a:rPr lang="en-US" altLang="zh-CN" sz="2000" b="1" i="1" baseline="30000" dirty="0">
                  <a:solidFill>
                    <a:schemeClr val="accent3">
                      <a:lumMod val="50000"/>
                    </a:schemeClr>
                  </a:solidFill>
                </a:rPr>
                <a:t>1</a:t>
              </a:r>
              <a:r>
                <a:rPr lang="en-US" altLang="zh-CN" sz="1600" b="1" i="1" dirty="0">
                  <a:solidFill>
                    <a:schemeClr val="accent3">
                      <a:lumMod val="50000"/>
                    </a:schemeClr>
                  </a:solidFill>
                </a:rPr>
                <a:t>Chinese University of Hong Kong, Shenzhen</a:t>
              </a:r>
              <a:endParaRPr lang="zh-CN" altLang="en-US" sz="1600" b="1" i="1" dirty="0"/>
            </a:p>
          </p:txBody>
        </p:sp>
      </p:grpSp>
      <p:grpSp>
        <p:nvGrpSpPr>
          <p:cNvPr id="25" name="组合 24">
            <a:extLst>
              <a:ext uri="{FF2B5EF4-FFF2-40B4-BE49-F238E27FC236}">
                <a16:creationId xmlns:a16="http://schemas.microsoft.com/office/drawing/2014/main" id="{E56DAD3A-5EE9-C555-4E77-A25576B4D234}"/>
              </a:ext>
            </a:extLst>
          </p:cNvPr>
          <p:cNvGrpSpPr/>
          <p:nvPr/>
        </p:nvGrpSpPr>
        <p:grpSpPr>
          <a:xfrm>
            <a:off x="5133499" y="4716384"/>
            <a:ext cx="2743200" cy="1604841"/>
            <a:chOff x="7162515" y="4940747"/>
            <a:chExt cx="2743200" cy="1604841"/>
          </a:xfrm>
        </p:grpSpPr>
        <p:pic>
          <p:nvPicPr>
            <p:cNvPr id="21" name="图片 20">
              <a:extLst>
                <a:ext uri="{FF2B5EF4-FFF2-40B4-BE49-F238E27FC236}">
                  <a16:creationId xmlns:a16="http://schemas.microsoft.com/office/drawing/2014/main" id="{36FA20F0-91BF-9223-CCD3-6F86A0355B55}"/>
                </a:ext>
              </a:extLst>
            </p:cNvPr>
            <p:cNvPicPr>
              <a:picLocks noChangeAspect="1"/>
            </p:cNvPicPr>
            <p:nvPr/>
          </p:nvPicPr>
          <p:blipFill>
            <a:blip r:embed="rId4"/>
            <a:stretch>
              <a:fillRect/>
            </a:stretch>
          </p:blipFill>
          <p:spPr>
            <a:xfrm>
              <a:off x="7898721" y="4940747"/>
              <a:ext cx="1270787" cy="1270787"/>
            </a:xfrm>
            <a:prstGeom prst="rect">
              <a:avLst/>
            </a:prstGeom>
          </p:spPr>
        </p:pic>
        <p:sp>
          <p:nvSpPr>
            <p:cNvPr id="23" name="文本框 22">
              <a:extLst>
                <a:ext uri="{FF2B5EF4-FFF2-40B4-BE49-F238E27FC236}">
                  <a16:creationId xmlns:a16="http://schemas.microsoft.com/office/drawing/2014/main" id="{E0EA322B-5818-2B9B-409F-F243FCD7640A}"/>
                </a:ext>
              </a:extLst>
            </p:cNvPr>
            <p:cNvSpPr txBox="1"/>
            <p:nvPr/>
          </p:nvSpPr>
          <p:spPr>
            <a:xfrm>
              <a:off x="7162515" y="6207034"/>
              <a:ext cx="2743200" cy="338554"/>
            </a:xfrm>
            <a:prstGeom prst="rect">
              <a:avLst/>
            </a:prstGeom>
            <a:noFill/>
          </p:spPr>
          <p:txBody>
            <a:bodyPr wrap="square">
              <a:spAutoFit/>
            </a:bodyPr>
            <a:lstStyle/>
            <a:p>
              <a:pPr algn="ctr"/>
              <a:r>
                <a:rPr lang="en-US" altLang="zh-CN" sz="2000" b="1" i="1" baseline="30000" dirty="0">
                  <a:solidFill>
                    <a:schemeClr val="accent3">
                      <a:lumMod val="50000"/>
                    </a:schemeClr>
                  </a:solidFill>
                </a:rPr>
                <a:t>2</a:t>
              </a:r>
              <a:r>
                <a:rPr lang="en-US" altLang="zh-CN" sz="1600" b="1" i="1" dirty="0">
                  <a:solidFill>
                    <a:schemeClr val="accent3">
                      <a:lumMod val="50000"/>
                    </a:schemeClr>
                  </a:solidFill>
                </a:rPr>
                <a:t>Huawei Cloud, </a:t>
              </a:r>
              <a:r>
                <a:rPr lang="en-US" altLang="zh-CN" sz="1600" b="1" i="1" dirty="0" err="1">
                  <a:solidFill>
                    <a:schemeClr val="accent3">
                      <a:lumMod val="50000"/>
                    </a:schemeClr>
                  </a:solidFill>
                </a:rPr>
                <a:t>Shuhai</a:t>
              </a:r>
              <a:r>
                <a:rPr lang="en-US" altLang="zh-CN" sz="1600" b="1" i="1" dirty="0">
                  <a:solidFill>
                    <a:schemeClr val="accent3">
                      <a:lumMod val="50000"/>
                    </a:schemeClr>
                  </a:solidFill>
                </a:rPr>
                <a:t> Lab</a:t>
              </a:r>
              <a:endParaRPr lang="zh-CN" altLang="en-US" sz="1600" b="1" i="1" dirty="0"/>
            </a:p>
          </p:txBody>
        </p:sp>
      </p:grpSp>
      <p:pic>
        <p:nvPicPr>
          <p:cNvPr id="52" name="图片 51">
            <a:extLst>
              <a:ext uri="{FF2B5EF4-FFF2-40B4-BE49-F238E27FC236}">
                <a16:creationId xmlns:a16="http://schemas.microsoft.com/office/drawing/2014/main" id="{F14A350C-B54D-22C9-D771-26D4D9C9D96F}"/>
              </a:ext>
            </a:extLst>
          </p:cNvPr>
          <p:cNvPicPr>
            <a:picLocks noChangeAspect="1"/>
          </p:cNvPicPr>
          <p:nvPr/>
        </p:nvPicPr>
        <p:blipFill>
          <a:blip r:embed="rId5"/>
          <a:stretch>
            <a:fillRect/>
          </a:stretch>
        </p:blipFill>
        <p:spPr>
          <a:xfrm>
            <a:off x="8484907" y="4911715"/>
            <a:ext cx="851674" cy="865868"/>
          </a:xfrm>
          <a:prstGeom prst="rect">
            <a:avLst/>
          </a:prstGeom>
        </p:spPr>
      </p:pic>
      <p:pic>
        <p:nvPicPr>
          <p:cNvPr id="54" name="图片 53">
            <a:extLst>
              <a:ext uri="{FF2B5EF4-FFF2-40B4-BE49-F238E27FC236}">
                <a16:creationId xmlns:a16="http://schemas.microsoft.com/office/drawing/2014/main" id="{C43BA504-16C9-DFED-7C5C-F5B571434F4E}"/>
              </a:ext>
            </a:extLst>
          </p:cNvPr>
          <p:cNvPicPr>
            <a:picLocks noChangeAspect="1"/>
          </p:cNvPicPr>
          <p:nvPr/>
        </p:nvPicPr>
        <p:blipFill>
          <a:blip r:embed="rId6"/>
          <a:stretch>
            <a:fillRect/>
          </a:stretch>
        </p:blipFill>
        <p:spPr>
          <a:xfrm>
            <a:off x="9452979" y="4911715"/>
            <a:ext cx="864142" cy="868877"/>
          </a:xfrm>
          <a:prstGeom prst="rect">
            <a:avLst/>
          </a:prstGeom>
        </p:spPr>
      </p:pic>
      <p:pic>
        <p:nvPicPr>
          <p:cNvPr id="56" name="图片 55">
            <a:extLst>
              <a:ext uri="{FF2B5EF4-FFF2-40B4-BE49-F238E27FC236}">
                <a16:creationId xmlns:a16="http://schemas.microsoft.com/office/drawing/2014/main" id="{0523F6CC-041C-5188-6010-189EE6B74035}"/>
              </a:ext>
            </a:extLst>
          </p:cNvPr>
          <p:cNvPicPr>
            <a:picLocks noChangeAspect="1"/>
          </p:cNvPicPr>
          <p:nvPr/>
        </p:nvPicPr>
        <p:blipFill>
          <a:blip r:embed="rId7"/>
          <a:stretch>
            <a:fillRect/>
          </a:stretch>
        </p:blipFill>
        <p:spPr>
          <a:xfrm>
            <a:off x="10433519" y="4909162"/>
            <a:ext cx="851674" cy="868421"/>
          </a:xfrm>
          <a:prstGeom prst="rect">
            <a:avLst/>
          </a:prstGeom>
        </p:spPr>
      </p:pic>
      <p:sp>
        <p:nvSpPr>
          <p:cNvPr id="58" name="文本框 57">
            <a:extLst>
              <a:ext uri="{FF2B5EF4-FFF2-40B4-BE49-F238E27FC236}">
                <a16:creationId xmlns:a16="http://schemas.microsoft.com/office/drawing/2014/main" id="{A9AF8EDD-8450-C12D-1530-748B28025E0A}"/>
              </a:ext>
            </a:extLst>
          </p:cNvPr>
          <p:cNvSpPr txBox="1"/>
          <p:nvPr/>
        </p:nvSpPr>
        <p:spPr>
          <a:xfrm>
            <a:off x="10076480" y="5946065"/>
            <a:ext cx="1208713" cy="369332"/>
          </a:xfrm>
          <a:prstGeom prst="rect">
            <a:avLst/>
          </a:prstGeom>
          <a:noFill/>
        </p:spPr>
        <p:txBody>
          <a:bodyPr wrap="square">
            <a:spAutoFit/>
          </a:bodyPr>
          <a:lstStyle/>
          <a:p>
            <a:pPr algn="ctr"/>
            <a:r>
              <a:rPr lang="en-US" altLang="zh-CN" b="1" i="1" dirty="0"/>
              <a:t>APPT 2026</a:t>
            </a:r>
            <a:endParaRPr lang="zh-CN" altLang="en-US" b="1" i="1" dirty="0"/>
          </a:p>
        </p:txBody>
      </p:sp>
    </p:spTree>
    <p:extLst>
      <p:ext uri="{BB962C8B-B14F-4D97-AF65-F5344CB8AC3E}">
        <p14:creationId xmlns:p14="http://schemas.microsoft.com/office/powerpoint/2010/main" val="3854464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FECB1-5BC2-7371-669D-46273E27EFC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4B8EFE1-12AE-E696-93EE-A79621643CB9}"/>
              </a:ext>
            </a:extLst>
          </p:cNvPr>
          <p:cNvSpPr>
            <a:spLocks noGrp="1"/>
          </p:cNvSpPr>
          <p:nvPr>
            <p:ph type="title"/>
          </p:nvPr>
        </p:nvSpPr>
        <p:spPr>
          <a:xfrm>
            <a:off x="1296610" y="144466"/>
            <a:ext cx="10270977" cy="692151"/>
          </a:xfrm>
        </p:spPr>
        <p:txBody>
          <a:bodyPr/>
          <a:lstStyle/>
          <a:p>
            <a:r>
              <a:rPr lang="en-US" altLang="zh-TW" sz="3200" dirty="0"/>
              <a:t>Barbell: System Overview</a:t>
            </a:r>
            <a:endParaRPr lang="zh-TW" altLang="en-US" sz="3200" dirty="0"/>
          </a:p>
        </p:txBody>
      </p:sp>
      <p:sp>
        <p:nvSpPr>
          <p:cNvPr id="5" name="灯片编号占位符 1">
            <a:extLst>
              <a:ext uri="{FF2B5EF4-FFF2-40B4-BE49-F238E27FC236}">
                <a16:creationId xmlns:a16="http://schemas.microsoft.com/office/drawing/2014/main" id="{328E5843-9F82-3A69-AF9F-26AC58BCCE40}"/>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grpSp>
        <p:nvGrpSpPr>
          <p:cNvPr id="145" name="组合 144">
            <a:extLst>
              <a:ext uri="{FF2B5EF4-FFF2-40B4-BE49-F238E27FC236}">
                <a16:creationId xmlns:a16="http://schemas.microsoft.com/office/drawing/2014/main" id="{590A3550-2B47-D770-5875-19E513A3DE5C}"/>
              </a:ext>
            </a:extLst>
          </p:cNvPr>
          <p:cNvGrpSpPr/>
          <p:nvPr/>
        </p:nvGrpSpPr>
        <p:grpSpPr>
          <a:xfrm>
            <a:off x="867037" y="1791562"/>
            <a:ext cx="10562963" cy="3300644"/>
            <a:chOff x="923234" y="1922105"/>
            <a:chExt cx="10562963" cy="3300644"/>
          </a:xfrm>
        </p:grpSpPr>
        <p:sp>
          <p:nvSpPr>
            <p:cNvPr id="4" name="矩形: 圆角 4">
              <a:extLst>
                <a:ext uri="{FF2B5EF4-FFF2-40B4-BE49-F238E27FC236}">
                  <a16:creationId xmlns:a16="http://schemas.microsoft.com/office/drawing/2014/main" id="{380A8857-AB99-8396-EBAF-55AD4B0CFC6A}"/>
                </a:ext>
              </a:extLst>
            </p:cNvPr>
            <p:cNvSpPr/>
            <p:nvPr/>
          </p:nvSpPr>
          <p:spPr bwMode="auto">
            <a:xfrm>
              <a:off x="923234" y="2567456"/>
              <a:ext cx="4543850" cy="2629524"/>
            </a:xfrm>
            <a:prstGeom prst="roundRect">
              <a:avLst>
                <a:gd name="adj" fmla="val 6909"/>
              </a:avLst>
            </a:prstGeom>
            <a:solidFill>
              <a:srgbClr val="D7E4BD"/>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1"/>
                </a:spcBef>
                <a:spcAft>
                  <a:spcPct val="1"/>
                </a:spcAft>
                <a:buClrTx/>
                <a:buSzTx/>
                <a:buFontTx/>
                <a:buNone/>
                <a:tabLst/>
                <a:defRPr/>
              </a:pPr>
              <a:endParaRPr kumimoji="1" lang="zh-CN" altLang="en-US" sz="1800" b="1" i="0" u="none" strike="noStrike" kern="1200" cap="none" spc="0" normalizeH="0" baseline="0" noProof="0" dirty="0">
                <a:ln>
                  <a:noFill/>
                </a:ln>
                <a:solidFill>
                  <a:prstClr val="black"/>
                </a:solidFill>
                <a:effectLst/>
                <a:uLnTx/>
                <a:uFillTx/>
                <a:latin typeface="Arial" pitchFamily="34" charset="0"/>
                <a:ea typeface="新細明體" pitchFamily="18" charset="-120"/>
                <a:cs typeface="+mn-cs"/>
              </a:endParaRPr>
            </a:p>
          </p:txBody>
        </p:sp>
        <p:sp>
          <p:nvSpPr>
            <p:cNvPr id="6" name="矩形: 圆角 4">
              <a:extLst>
                <a:ext uri="{FF2B5EF4-FFF2-40B4-BE49-F238E27FC236}">
                  <a16:creationId xmlns:a16="http://schemas.microsoft.com/office/drawing/2014/main" id="{2ED0308A-391E-9BA6-9B42-B4AB4E7E6798}"/>
                </a:ext>
              </a:extLst>
            </p:cNvPr>
            <p:cNvSpPr/>
            <p:nvPr/>
          </p:nvSpPr>
          <p:spPr bwMode="auto">
            <a:xfrm>
              <a:off x="3602963" y="2913899"/>
              <a:ext cx="1639523" cy="2137089"/>
            </a:xfrm>
            <a:prstGeom prst="roundRect">
              <a:avLst>
                <a:gd name="adj" fmla="val 6909"/>
              </a:avLst>
            </a:prstGeom>
            <a:solidFill>
              <a:schemeClr val="accent3">
                <a:lumMod val="40000"/>
                <a:lumOff val="6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1"/>
                </a:spcBef>
                <a:spcAft>
                  <a:spcPct val="1"/>
                </a:spcAft>
                <a:buClrTx/>
                <a:buSzTx/>
                <a:buFontTx/>
                <a:buNone/>
                <a:tabLst/>
                <a:defRPr/>
              </a:pPr>
              <a:endParaRPr kumimoji="1" lang="zh-CN" altLang="en-US" sz="1800" b="1" i="0" u="none" strike="noStrike" kern="1200" cap="none" spc="0" normalizeH="0" baseline="0" noProof="0" dirty="0">
                <a:ln>
                  <a:noFill/>
                </a:ln>
                <a:solidFill>
                  <a:prstClr val="black"/>
                </a:solidFill>
                <a:effectLst/>
                <a:uLnTx/>
                <a:uFillTx/>
                <a:latin typeface="Arial" pitchFamily="34" charset="0"/>
                <a:ea typeface="新細明體" pitchFamily="18" charset="-120"/>
                <a:cs typeface="+mn-cs"/>
              </a:endParaRPr>
            </a:p>
          </p:txBody>
        </p:sp>
        <p:sp>
          <p:nvSpPr>
            <p:cNvPr id="7" name="矩形: 圆角 4">
              <a:extLst>
                <a:ext uri="{FF2B5EF4-FFF2-40B4-BE49-F238E27FC236}">
                  <a16:creationId xmlns:a16="http://schemas.microsoft.com/office/drawing/2014/main" id="{65BD8FF8-0F1D-BBDD-B811-8FD523976DCD}"/>
                </a:ext>
              </a:extLst>
            </p:cNvPr>
            <p:cNvSpPr/>
            <p:nvPr/>
          </p:nvSpPr>
          <p:spPr bwMode="auto">
            <a:xfrm>
              <a:off x="1079162" y="2904962"/>
              <a:ext cx="1771519" cy="2146026"/>
            </a:xfrm>
            <a:prstGeom prst="roundRect">
              <a:avLst>
                <a:gd name="adj" fmla="val 6909"/>
              </a:avLst>
            </a:prstGeom>
            <a:no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1"/>
                </a:spcBef>
                <a:spcAft>
                  <a:spcPct val="1"/>
                </a:spcAft>
                <a:buClrTx/>
                <a:buSzTx/>
                <a:buFontTx/>
                <a:buNone/>
                <a:tabLst/>
                <a:defRPr/>
              </a:pPr>
              <a:endParaRPr kumimoji="1" lang="zh-CN" altLang="en-US" sz="1800" b="1" i="0" u="none" strike="noStrike" kern="1200" cap="none" spc="0" normalizeH="0" baseline="0" noProof="0" dirty="0">
                <a:ln>
                  <a:noFill/>
                </a:ln>
                <a:solidFill>
                  <a:prstClr val="black"/>
                </a:solidFill>
                <a:effectLst/>
                <a:uLnTx/>
                <a:uFillTx/>
                <a:latin typeface="Arial" pitchFamily="34" charset="0"/>
                <a:ea typeface="新細明體" pitchFamily="18" charset="-120"/>
                <a:cs typeface="+mn-cs"/>
              </a:endParaRPr>
            </a:p>
          </p:txBody>
        </p:sp>
        <p:sp>
          <p:nvSpPr>
            <p:cNvPr id="8" name="文本框 2">
              <a:extLst>
                <a:ext uri="{FF2B5EF4-FFF2-40B4-BE49-F238E27FC236}">
                  <a16:creationId xmlns:a16="http://schemas.microsoft.com/office/drawing/2014/main" id="{F23DC8E1-FE4C-23D2-1D85-4387D6CF4FD5}"/>
                </a:ext>
              </a:extLst>
            </p:cNvPr>
            <p:cNvSpPr txBox="1"/>
            <p:nvPr/>
          </p:nvSpPr>
          <p:spPr>
            <a:xfrm>
              <a:off x="1937859" y="1922105"/>
              <a:ext cx="2514600" cy="338554"/>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rial"/>
                  <a:ea typeface="新細明體"/>
                  <a:cs typeface="+mn-cs"/>
                </a:rPr>
                <a:t>Load Specification</a:t>
              </a:r>
              <a:endParaRPr kumimoji="0" lang="zh-CN" altLang="en-US" b="0" i="1"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cxnSp>
          <p:nvCxnSpPr>
            <p:cNvPr id="9" name="直接箭头连接符 3">
              <a:extLst>
                <a:ext uri="{FF2B5EF4-FFF2-40B4-BE49-F238E27FC236}">
                  <a16:creationId xmlns:a16="http://schemas.microsoft.com/office/drawing/2014/main" id="{5BF6DEBD-A84A-ABB4-91E9-7C7A4678A4F1}"/>
                </a:ext>
              </a:extLst>
            </p:cNvPr>
            <p:cNvCxnSpPr>
              <a:cxnSpLocks/>
              <a:stCxn id="8" idx="2"/>
              <a:endCxn id="4" idx="0"/>
            </p:cNvCxnSpPr>
            <p:nvPr/>
          </p:nvCxnSpPr>
          <p:spPr bwMode="auto">
            <a:xfrm>
              <a:off x="3195159" y="2260659"/>
              <a:ext cx="0" cy="306797"/>
            </a:xfrm>
            <a:prstGeom prst="straightConnector1">
              <a:avLst/>
            </a:prstGeom>
            <a:noFill/>
            <a:ln w="15875" cap="flat" cmpd="sng" algn="ctr">
              <a:solidFill>
                <a:schemeClr val="tx1"/>
              </a:solidFill>
              <a:prstDash val="solid"/>
              <a:round/>
              <a:headEnd type="none" w="med" len="med"/>
              <a:tailEnd type="triangle"/>
            </a:ln>
            <a:effectLst/>
          </p:spPr>
        </p:cxnSp>
        <p:sp>
          <p:nvSpPr>
            <p:cNvPr id="10" name="文本框 12">
              <a:extLst>
                <a:ext uri="{FF2B5EF4-FFF2-40B4-BE49-F238E27FC236}">
                  <a16:creationId xmlns:a16="http://schemas.microsoft.com/office/drawing/2014/main" id="{0B9F0C32-3F70-2BEC-AF0D-06D6D100F840}"/>
                </a:ext>
              </a:extLst>
            </p:cNvPr>
            <p:cNvSpPr txBox="1"/>
            <p:nvPr/>
          </p:nvSpPr>
          <p:spPr>
            <a:xfrm>
              <a:off x="1593344" y="2581353"/>
              <a:ext cx="3264233" cy="307777"/>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Arial"/>
                  <a:ea typeface="新細明體"/>
                  <a:cs typeface="+mn-cs"/>
                </a:rPr>
                <a:t>Multi-Pass Load Intensity Generator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矩形: 圆角 14">
              <a:extLst>
                <a:ext uri="{FF2B5EF4-FFF2-40B4-BE49-F238E27FC236}">
                  <a16:creationId xmlns:a16="http://schemas.microsoft.com/office/drawing/2014/main" id="{978CFEFC-A27A-342B-6DD2-4B341726539C}"/>
                </a:ext>
              </a:extLst>
            </p:cNvPr>
            <p:cNvSpPr/>
            <p:nvPr/>
          </p:nvSpPr>
          <p:spPr bwMode="auto">
            <a:xfrm>
              <a:off x="6712821" y="2567456"/>
              <a:ext cx="4773376" cy="2629524"/>
            </a:xfrm>
            <a:prstGeom prst="roundRect">
              <a:avLst>
                <a:gd name="adj" fmla="val 6909"/>
              </a:avLst>
            </a:prstGeom>
            <a:no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1"/>
                </a:spcBef>
                <a:spcAft>
                  <a:spcPct val="1"/>
                </a:spcAft>
                <a:buClrTx/>
                <a:buSzTx/>
                <a:buFontTx/>
                <a:buNone/>
                <a:tabLst/>
                <a:defRPr/>
              </a:pPr>
              <a:endParaRPr kumimoji="1" lang="zh-CN" altLang="en-US" sz="18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itchFamily="34" charset="0"/>
                <a:ea typeface="新細明體" pitchFamily="18" charset="-120"/>
                <a:cs typeface="+mn-cs"/>
              </a:endParaRPr>
            </a:p>
          </p:txBody>
        </p:sp>
        <p:sp>
          <p:nvSpPr>
            <p:cNvPr id="12" name="文本框 7">
              <a:extLst>
                <a:ext uri="{FF2B5EF4-FFF2-40B4-BE49-F238E27FC236}">
                  <a16:creationId xmlns:a16="http://schemas.microsoft.com/office/drawing/2014/main" id="{3AC3E647-DDB7-82CC-F503-6CE0CF0A85B6}"/>
                </a:ext>
              </a:extLst>
            </p:cNvPr>
            <p:cNvSpPr txBox="1"/>
            <p:nvPr/>
          </p:nvSpPr>
          <p:spPr>
            <a:xfrm>
              <a:off x="8144624" y="2555820"/>
              <a:ext cx="1788743" cy="30480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Arial"/>
                  <a:ea typeface="新細明體"/>
                  <a:cs typeface="+mn-cs"/>
                </a:rPr>
                <a:t>Load  Executor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矩形: 圆角 8">
              <a:extLst>
                <a:ext uri="{FF2B5EF4-FFF2-40B4-BE49-F238E27FC236}">
                  <a16:creationId xmlns:a16="http://schemas.microsoft.com/office/drawing/2014/main" id="{09660121-11EB-593A-4309-F832827F9203}"/>
                </a:ext>
              </a:extLst>
            </p:cNvPr>
            <p:cNvSpPr/>
            <p:nvPr/>
          </p:nvSpPr>
          <p:spPr bwMode="auto">
            <a:xfrm>
              <a:off x="6833099" y="2831606"/>
              <a:ext cx="2447726" cy="2298776"/>
            </a:xfrm>
            <a:prstGeom prst="roundRect">
              <a:avLst>
                <a:gd name="adj" fmla="val 6909"/>
              </a:avLst>
            </a:prstGeom>
            <a:solidFill>
              <a:schemeClr val="accent4">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1"/>
                </a:spcBef>
                <a:spcAft>
                  <a:spcPct val="1"/>
                </a:spcAft>
                <a:buClrTx/>
                <a:buSzTx/>
                <a:buFontTx/>
                <a:buNone/>
                <a:tabLst/>
                <a:defRPr/>
              </a:pPr>
              <a:endParaRPr kumimoji="1" lang="zh-CN" altLang="en-US" sz="1800" b="1" i="0" u="none" strike="noStrike" kern="1200" cap="none" spc="0" normalizeH="0" baseline="0" noProof="0" dirty="0">
                <a:ln>
                  <a:noFill/>
                </a:ln>
                <a:solidFill>
                  <a:prstClr val="black"/>
                </a:solidFill>
                <a:effectLst/>
                <a:uLnTx/>
                <a:uFillTx/>
                <a:latin typeface="Arial" pitchFamily="34" charset="0"/>
                <a:ea typeface="新細明體" pitchFamily="18" charset="-120"/>
                <a:cs typeface="+mn-cs"/>
              </a:endParaRPr>
            </a:p>
          </p:txBody>
        </p:sp>
        <p:sp>
          <p:nvSpPr>
            <p:cNvPr id="14" name="矩形: 圆角 11">
              <a:extLst>
                <a:ext uri="{FF2B5EF4-FFF2-40B4-BE49-F238E27FC236}">
                  <a16:creationId xmlns:a16="http://schemas.microsoft.com/office/drawing/2014/main" id="{995A12DF-D952-5C83-A260-BAA90370A413}"/>
                </a:ext>
              </a:extLst>
            </p:cNvPr>
            <p:cNvSpPr/>
            <p:nvPr/>
          </p:nvSpPr>
          <p:spPr bwMode="auto">
            <a:xfrm>
              <a:off x="6945309" y="2890002"/>
              <a:ext cx="2223307" cy="273050"/>
            </a:xfrm>
            <a:prstGeom prst="roundRect">
              <a:avLst/>
            </a:prstGeom>
            <a:solidFill>
              <a:schemeClr val="accent4">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Inter-Arrival Gap Generator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文本框 13">
              <a:extLst>
                <a:ext uri="{FF2B5EF4-FFF2-40B4-BE49-F238E27FC236}">
                  <a16:creationId xmlns:a16="http://schemas.microsoft.com/office/drawing/2014/main" id="{7CC52722-3021-9516-2363-33E9514C950F}"/>
                </a:ext>
              </a:extLst>
            </p:cNvPr>
            <p:cNvSpPr txBox="1"/>
            <p:nvPr/>
          </p:nvSpPr>
          <p:spPr>
            <a:xfrm>
              <a:off x="7056837" y="4816424"/>
              <a:ext cx="2000250" cy="30480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1" i="1" u="none" strike="noStrike" kern="1200" cap="none" spc="0" normalizeH="0" baseline="0" noProof="0" dirty="0">
                  <a:ln>
                    <a:noFill/>
                  </a:ln>
                  <a:solidFill>
                    <a:schemeClr val="accent4"/>
                  </a:solidFill>
                  <a:effectLst/>
                  <a:uLnTx/>
                  <a:uFillTx/>
                  <a:latin typeface="Arial"/>
                  <a:ea typeface="新細明體"/>
                  <a:cs typeface="+mn-cs"/>
                </a:rPr>
                <a:t>General Functionality</a:t>
              </a:r>
              <a:endParaRPr kumimoji="0" sz="1800" b="0" i="0" u="none" strike="noStrike" kern="1200" cap="none" spc="0" normalizeH="0" baseline="0" noProof="0" dirty="0">
                <a:ln>
                  <a:noFill/>
                </a:ln>
                <a:solidFill>
                  <a:schemeClr val="accent4"/>
                </a:solidFill>
                <a:effectLst/>
                <a:uLnTx/>
                <a:uFillTx/>
                <a:latin typeface="Calibri" panose="020F0502020204030204"/>
                <a:ea typeface="+mn-ea"/>
                <a:cs typeface="+mn-cs"/>
              </a:endParaRPr>
            </a:p>
          </p:txBody>
        </p:sp>
        <p:sp>
          <p:nvSpPr>
            <p:cNvPr id="16" name="矩形: 圆角 30">
              <a:extLst>
                <a:ext uri="{FF2B5EF4-FFF2-40B4-BE49-F238E27FC236}">
                  <a16:creationId xmlns:a16="http://schemas.microsoft.com/office/drawing/2014/main" id="{780D4B0F-3CA7-50AE-016E-DC352F8E780E}"/>
                </a:ext>
              </a:extLst>
            </p:cNvPr>
            <p:cNvSpPr/>
            <p:nvPr/>
          </p:nvSpPr>
          <p:spPr bwMode="auto">
            <a:xfrm>
              <a:off x="3729207" y="4391221"/>
              <a:ext cx="1412429" cy="542450"/>
            </a:xfrm>
            <a:prstGeom prst="roundRect">
              <a:avLst/>
            </a:prstGeom>
            <a:solidFill>
              <a:srgbClr val="92D050"/>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新細明體"/>
                  <a:cs typeface="+mn-cs"/>
                </a:rPr>
                <a:t>Resource-to-RPS</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新細明體"/>
                  <a:cs typeface="+mn-cs"/>
                </a:rPr>
                <a:t>Conversion Pass</a:t>
              </a:r>
              <a:endParaRPr kumimoji="0"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矩形: 圆角 36">
              <a:extLst>
                <a:ext uri="{FF2B5EF4-FFF2-40B4-BE49-F238E27FC236}">
                  <a16:creationId xmlns:a16="http://schemas.microsoft.com/office/drawing/2014/main" id="{25E74059-1A60-E965-3F8F-C28B45EF533E}"/>
                </a:ext>
              </a:extLst>
            </p:cNvPr>
            <p:cNvSpPr/>
            <p:nvPr/>
          </p:nvSpPr>
          <p:spPr bwMode="auto">
            <a:xfrm>
              <a:off x="6959193" y="4520644"/>
              <a:ext cx="2201639" cy="273050"/>
            </a:xfrm>
            <a:prstGeom prst="roundRect">
              <a:avLst/>
            </a:prstGeom>
            <a:solidFill>
              <a:schemeClr val="accent4">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a:ln>
                    <a:noFill/>
                  </a:ln>
                  <a:solidFill>
                    <a:prstClr val="black">
                      <a:alpha val="100000"/>
                    </a:prstClr>
                  </a:solidFill>
                  <a:effectLst/>
                  <a:uLnTx/>
                  <a:uFillTx/>
                  <a:latin typeface="Arial"/>
                  <a:ea typeface="新細明體"/>
                  <a:cs typeface="+mn-cs"/>
                </a:rPr>
                <a:t>Recorder</a:t>
              </a:r>
              <a:endParaRPr kumimoji="0" lang="zh-CN" altLang="en-US" sz="1200" b="0" i="0" u="none" strike="noStrike" kern="1200" cap="none" spc="0" normalizeH="0" baseline="0" noProof="0">
                <a:ln>
                  <a:noFill/>
                </a:ln>
                <a:solidFill>
                  <a:prstClr val="black">
                    <a:alpha val="100000"/>
                  </a:prstClr>
                </a:solidFill>
                <a:effectLst/>
                <a:uLnTx/>
                <a:uFillTx/>
                <a:latin typeface="Arial"/>
                <a:ea typeface="新細明體"/>
                <a:cs typeface="+mn-cs"/>
              </a:endParaRPr>
            </a:p>
          </p:txBody>
        </p:sp>
        <p:sp>
          <p:nvSpPr>
            <p:cNvPr id="18" name="矩形: 圆角 44">
              <a:extLst>
                <a:ext uri="{FF2B5EF4-FFF2-40B4-BE49-F238E27FC236}">
                  <a16:creationId xmlns:a16="http://schemas.microsoft.com/office/drawing/2014/main" id="{227A78C7-1CFF-1FE1-343C-78A0D11B024B}"/>
                </a:ext>
              </a:extLst>
            </p:cNvPr>
            <p:cNvSpPr/>
            <p:nvPr/>
          </p:nvSpPr>
          <p:spPr bwMode="auto">
            <a:xfrm>
              <a:off x="9727080" y="2831606"/>
              <a:ext cx="1628775" cy="2289618"/>
            </a:xfrm>
            <a:prstGeom prst="roundRect">
              <a:avLst>
                <a:gd name="adj" fmla="val 6909"/>
              </a:avLst>
            </a:prstGeom>
            <a:solidFill>
              <a:schemeClr val="accent5">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1"/>
                </a:spcBef>
                <a:spcAft>
                  <a:spcPct val="1"/>
                </a:spcAft>
                <a:buClrTx/>
                <a:buSzTx/>
                <a:buFontTx/>
                <a:buNone/>
                <a:tabLst/>
                <a:defRPr/>
              </a:pPr>
              <a:endParaRPr kumimoji="1" lang="zh-CN" altLang="en-US" sz="1800" b="1" i="0" u="none" strike="noStrike" kern="1200" cap="none" spc="0" normalizeH="0" baseline="0" noProof="0" dirty="0">
                <a:ln>
                  <a:noFill/>
                </a:ln>
                <a:solidFill>
                  <a:prstClr val="black"/>
                </a:solidFill>
                <a:effectLst/>
                <a:uLnTx/>
                <a:uFillTx/>
                <a:latin typeface="Arial" pitchFamily="34" charset="0"/>
                <a:ea typeface="新細明體" pitchFamily="18" charset="-120"/>
                <a:cs typeface="+mn-cs"/>
              </a:endParaRPr>
            </a:p>
          </p:txBody>
        </p:sp>
        <p:sp>
          <p:nvSpPr>
            <p:cNvPr id="19" name="文本框 45">
              <a:extLst>
                <a:ext uri="{FF2B5EF4-FFF2-40B4-BE49-F238E27FC236}">
                  <a16:creationId xmlns:a16="http://schemas.microsoft.com/office/drawing/2014/main" id="{8B36EDF2-FEC8-1362-6B25-4595A760D107}"/>
                </a:ext>
              </a:extLst>
            </p:cNvPr>
            <p:cNvSpPr txBox="1"/>
            <p:nvPr/>
          </p:nvSpPr>
          <p:spPr>
            <a:xfrm>
              <a:off x="9629547" y="4699529"/>
              <a:ext cx="1835150" cy="52322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1" i="1" u="none" strike="noStrike" kern="1200" cap="none" spc="0" normalizeH="0" baseline="0" noProof="0" dirty="0">
                  <a:ln>
                    <a:noFill/>
                  </a:ln>
                  <a:solidFill>
                    <a:srgbClr val="4472C4">
                      <a:lumMod val="75000"/>
                      <a:alpha val="100000"/>
                    </a:srgbClr>
                  </a:solidFill>
                  <a:effectLst/>
                  <a:uLnTx/>
                  <a:uFillTx/>
                  <a:latin typeface="Arial"/>
                  <a:ea typeface="新細明體"/>
                  <a:cs typeface="+mn-cs"/>
                </a:rPr>
                <a:t>Service-Specific</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1" i="1" u="none" strike="noStrike" kern="1200" cap="none" spc="0" normalizeH="0" baseline="0" noProof="0" dirty="0">
                  <a:ln>
                    <a:noFill/>
                  </a:ln>
                  <a:solidFill>
                    <a:srgbClr val="4472C4">
                      <a:lumMod val="75000"/>
                      <a:alpha val="100000"/>
                    </a:srgbClr>
                  </a:solidFill>
                  <a:effectLst/>
                  <a:uLnTx/>
                  <a:uFillTx/>
                  <a:latin typeface="Arial"/>
                  <a:ea typeface="新細明體"/>
                  <a:cs typeface="+mn-cs"/>
                </a:rPr>
                <a:t>Functionality</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矩形: 圆角 46">
              <a:extLst>
                <a:ext uri="{FF2B5EF4-FFF2-40B4-BE49-F238E27FC236}">
                  <a16:creationId xmlns:a16="http://schemas.microsoft.com/office/drawing/2014/main" id="{C1708D4C-E6E0-76D0-DEA1-85C25A111D1A}"/>
                </a:ext>
              </a:extLst>
            </p:cNvPr>
            <p:cNvSpPr/>
            <p:nvPr/>
          </p:nvSpPr>
          <p:spPr bwMode="auto">
            <a:xfrm>
              <a:off x="9867146" y="3709271"/>
              <a:ext cx="1351816" cy="421779"/>
            </a:xfrm>
            <a:prstGeom prst="roundRect">
              <a:avLst/>
            </a:prstGeom>
            <a:solidFill>
              <a:schemeClr val="accent1">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lang="en-US" sz="1400" dirty="0">
                  <a:solidFill>
                    <a:prstClr val="black">
                      <a:alpha val="100000"/>
                    </a:prstClr>
                  </a:solidFill>
                  <a:latin typeface="Arial"/>
                  <a:ea typeface="新細明體"/>
                </a:rPr>
                <a:t>Service </a:t>
              </a: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Client</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0" i="1" u="none" strike="noStrike" kern="1200" cap="none" spc="0" normalizeH="0" baseline="0" noProof="0" dirty="0">
                  <a:ln>
                    <a:noFill/>
                  </a:ln>
                  <a:solidFill>
                    <a:prstClr val="black">
                      <a:alpha val="100000"/>
                    </a:prstClr>
                  </a:solidFill>
                  <a:effectLst/>
                  <a:uLnTx/>
                  <a:uFillTx/>
                  <a:latin typeface="Arial"/>
                  <a:ea typeface="新細明體"/>
                  <a:cs typeface="+mn-cs"/>
                </a:rPr>
                <a:t>(Sync/Async)</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矩形: 圆角 47">
              <a:extLst>
                <a:ext uri="{FF2B5EF4-FFF2-40B4-BE49-F238E27FC236}">
                  <a16:creationId xmlns:a16="http://schemas.microsoft.com/office/drawing/2014/main" id="{1E86FEA3-A257-CB6C-03ED-E728E63A716C}"/>
                </a:ext>
              </a:extLst>
            </p:cNvPr>
            <p:cNvSpPr/>
            <p:nvPr/>
          </p:nvSpPr>
          <p:spPr bwMode="auto">
            <a:xfrm>
              <a:off x="9867146" y="2905255"/>
              <a:ext cx="1351816" cy="646000"/>
            </a:xfrm>
            <a:prstGeom prst="roundRect">
              <a:avLst/>
            </a:prstGeom>
            <a:solidFill>
              <a:schemeClr val="accent1">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W</a:t>
              </a:r>
              <a:r>
                <a:rPr kumimoji="0" lang="en-US" altLang="zh-CN" sz="1400" b="0" i="0" u="none" strike="noStrike" kern="1200" cap="none" spc="0" normalizeH="0" baseline="0" noProof="0" dirty="0">
                  <a:ln>
                    <a:noFill/>
                  </a:ln>
                  <a:solidFill>
                    <a:prstClr val="black">
                      <a:alpha val="100000"/>
                    </a:prstClr>
                  </a:solidFill>
                  <a:effectLst/>
                  <a:uLnTx/>
                  <a:uFillTx/>
                  <a:latin typeface="Arial"/>
                  <a:ea typeface="新細明體"/>
                  <a:cs typeface="+mn-cs"/>
                </a:rPr>
                <a:t>orkload</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Logic </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Generator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文本框 2">
              <a:extLst>
                <a:ext uri="{FF2B5EF4-FFF2-40B4-BE49-F238E27FC236}">
                  <a16:creationId xmlns:a16="http://schemas.microsoft.com/office/drawing/2014/main" id="{D402B413-2FFA-550A-40E7-F4C7EF7DC42E}"/>
                </a:ext>
              </a:extLst>
            </p:cNvPr>
            <p:cNvSpPr txBox="1"/>
            <p:nvPr/>
          </p:nvSpPr>
          <p:spPr>
            <a:xfrm>
              <a:off x="5303376" y="2136756"/>
              <a:ext cx="1623001" cy="30480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Arial"/>
                  <a:ea typeface="新細明體"/>
                  <a:cs typeface="+mn-cs"/>
                </a:rPr>
                <a:t>RPS Time Series</a:t>
              </a:r>
              <a:endParaRPr kumimoji="0"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矩形: 圆角 36">
              <a:extLst>
                <a:ext uri="{FF2B5EF4-FFF2-40B4-BE49-F238E27FC236}">
                  <a16:creationId xmlns:a16="http://schemas.microsoft.com/office/drawing/2014/main" id="{C71183E4-B576-7C5B-97C0-0DB66D2870E7}"/>
                </a:ext>
              </a:extLst>
            </p:cNvPr>
            <p:cNvSpPr/>
            <p:nvPr/>
          </p:nvSpPr>
          <p:spPr bwMode="auto">
            <a:xfrm>
              <a:off x="6948360" y="3766154"/>
              <a:ext cx="2223307" cy="579360"/>
            </a:xfrm>
            <a:prstGeom prst="roundRect">
              <a:avLst/>
            </a:prstGeom>
            <a:solidFill>
              <a:schemeClr val="accent4">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Connection Manager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alpha val="100000"/>
                    </a:prstClr>
                  </a:solidFill>
                  <a:effectLst/>
                  <a:uLnTx/>
                  <a:uFillTx/>
                  <a:latin typeface="Arial"/>
                  <a:ea typeface="新細明體"/>
                  <a:cs typeface="+mn-cs"/>
                </a:rPr>
                <a:t>(in-flight request queue)</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文本框 18">
              <a:extLst>
                <a:ext uri="{FF2B5EF4-FFF2-40B4-BE49-F238E27FC236}">
                  <a16:creationId xmlns:a16="http://schemas.microsoft.com/office/drawing/2014/main" id="{F43DBF35-8AB3-F704-5BF5-7B7976C55756}"/>
                </a:ext>
              </a:extLst>
            </p:cNvPr>
            <p:cNvSpPr txBox="1"/>
            <p:nvPr/>
          </p:nvSpPr>
          <p:spPr>
            <a:xfrm>
              <a:off x="9028122" y="3639733"/>
              <a:ext cx="920749" cy="27305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a:ea typeface="新細明體"/>
                  <a:cs typeface="+mn-cs"/>
                </a:rPr>
                <a:t>Hook</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5" name="直接箭头连接符 3">
              <a:extLst>
                <a:ext uri="{FF2B5EF4-FFF2-40B4-BE49-F238E27FC236}">
                  <a16:creationId xmlns:a16="http://schemas.microsoft.com/office/drawing/2014/main" id="{C7FAF535-5709-9623-B3FC-3CA5833B26E6}"/>
                </a:ext>
              </a:extLst>
            </p:cNvPr>
            <p:cNvCxnSpPr>
              <a:stCxn id="14" idx="2"/>
              <a:endCxn id="30" idx="0"/>
            </p:cNvCxnSpPr>
            <p:nvPr/>
          </p:nvCxnSpPr>
          <p:spPr bwMode="auto">
            <a:xfrm>
              <a:off x="8056963" y="3163052"/>
              <a:ext cx="3050" cy="165026"/>
            </a:xfrm>
            <a:prstGeom prst="straightConnector1">
              <a:avLst/>
            </a:prstGeom>
            <a:noFill/>
            <a:ln w="19050" cap="flat" cmpd="sng" algn="ctr">
              <a:solidFill>
                <a:schemeClr val="tx1">
                  <a:alpha val="100000"/>
                </a:schemeClr>
              </a:solidFill>
              <a:prstDash val="solid"/>
              <a:round/>
              <a:headEnd type="none" w="med" len="med"/>
              <a:tailEnd type="triangle" w="med" len="med"/>
            </a:ln>
            <a:effectLst/>
          </p:spPr>
        </p:cxnSp>
        <p:cxnSp>
          <p:nvCxnSpPr>
            <p:cNvPr id="26" name="直接箭头连接符 3">
              <a:extLst>
                <a:ext uri="{FF2B5EF4-FFF2-40B4-BE49-F238E27FC236}">
                  <a16:creationId xmlns:a16="http://schemas.microsoft.com/office/drawing/2014/main" id="{B5243B7C-6E78-47BF-A84B-2B6C16C709E6}"/>
                </a:ext>
              </a:extLst>
            </p:cNvPr>
            <p:cNvCxnSpPr>
              <a:stCxn id="23" idx="2"/>
              <a:endCxn id="17" idx="0"/>
            </p:cNvCxnSpPr>
            <p:nvPr/>
          </p:nvCxnSpPr>
          <p:spPr bwMode="auto">
            <a:xfrm flipH="1">
              <a:off x="8060013" y="4345514"/>
              <a:ext cx="1" cy="175130"/>
            </a:xfrm>
            <a:prstGeom prst="straightConnector1">
              <a:avLst/>
            </a:prstGeom>
            <a:noFill/>
            <a:ln w="15875" cap="flat" cmpd="sng" algn="ctr">
              <a:solidFill>
                <a:schemeClr val="tx1"/>
              </a:solidFill>
              <a:prstDash val="solid"/>
              <a:round/>
              <a:headEnd type="none" w="med" len="med"/>
              <a:tailEnd type="triangle"/>
            </a:ln>
            <a:effectLst/>
          </p:spPr>
        </p:cxnSp>
        <p:sp>
          <p:nvSpPr>
            <p:cNvPr id="27" name="文本框 18">
              <a:extLst>
                <a:ext uri="{FF2B5EF4-FFF2-40B4-BE49-F238E27FC236}">
                  <a16:creationId xmlns:a16="http://schemas.microsoft.com/office/drawing/2014/main" id="{7D514351-8BA4-C67B-F7C5-C9C560BCFDB1}"/>
                </a:ext>
              </a:extLst>
            </p:cNvPr>
            <p:cNvSpPr txBox="1"/>
            <p:nvPr/>
          </p:nvSpPr>
          <p:spPr>
            <a:xfrm>
              <a:off x="9037041" y="4020926"/>
              <a:ext cx="920750" cy="27305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a:ea typeface="新細明體"/>
                  <a:cs typeface="+mn-cs"/>
                </a:rPr>
                <a:t>Callback</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8" name="直接箭头连接符 3">
              <a:extLst>
                <a:ext uri="{FF2B5EF4-FFF2-40B4-BE49-F238E27FC236}">
                  <a16:creationId xmlns:a16="http://schemas.microsoft.com/office/drawing/2014/main" id="{FEF37B31-7322-1B43-AE21-2560B1895ACB}"/>
                </a:ext>
              </a:extLst>
            </p:cNvPr>
            <p:cNvCxnSpPr>
              <a:cxnSpLocks/>
            </p:cNvCxnSpPr>
            <p:nvPr/>
          </p:nvCxnSpPr>
          <p:spPr bwMode="auto">
            <a:xfrm>
              <a:off x="9160832" y="3912783"/>
              <a:ext cx="698729" cy="0"/>
            </a:xfrm>
            <a:prstGeom prst="straightConnector1">
              <a:avLst/>
            </a:prstGeom>
            <a:noFill/>
            <a:ln w="15875" cap="flat" cmpd="sng" algn="ctr">
              <a:solidFill>
                <a:schemeClr val="tx1"/>
              </a:solidFill>
              <a:prstDash val="solid"/>
              <a:round/>
              <a:headEnd type="none" w="med" len="med"/>
              <a:tailEnd type="triangle"/>
            </a:ln>
            <a:effectLst/>
          </p:spPr>
        </p:cxnSp>
        <p:cxnSp>
          <p:nvCxnSpPr>
            <p:cNvPr id="29" name="直接箭头连接符 3">
              <a:extLst>
                <a:ext uri="{FF2B5EF4-FFF2-40B4-BE49-F238E27FC236}">
                  <a16:creationId xmlns:a16="http://schemas.microsoft.com/office/drawing/2014/main" id="{2D9B65AE-345E-D257-4069-7EC53C343351}"/>
                </a:ext>
              </a:extLst>
            </p:cNvPr>
            <p:cNvCxnSpPr/>
            <p:nvPr/>
          </p:nvCxnSpPr>
          <p:spPr bwMode="auto">
            <a:xfrm flipH="1">
              <a:off x="9141913" y="4022042"/>
              <a:ext cx="719682" cy="0"/>
            </a:xfrm>
            <a:prstGeom prst="straightConnector1">
              <a:avLst/>
            </a:prstGeom>
            <a:noFill/>
            <a:ln w="15875" cap="flat" cmpd="sng" algn="ctr">
              <a:solidFill>
                <a:schemeClr val="tx1"/>
              </a:solidFill>
              <a:prstDash val="solid"/>
              <a:round/>
              <a:headEnd type="none" w="med" len="med"/>
              <a:tailEnd type="triangle"/>
            </a:ln>
            <a:effectLst/>
          </p:spPr>
        </p:cxnSp>
        <p:sp>
          <p:nvSpPr>
            <p:cNvPr id="30" name="矩形: 圆角 11">
              <a:extLst>
                <a:ext uri="{FF2B5EF4-FFF2-40B4-BE49-F238E27FC236}">
                  <a16:creationId xmlns:a16="http://schemas.microsoft.com/office/drawing/2014/main" id="{806D85BA-B0DA-84ED-419D-18F108265DD2}"/>
                </a:ext>
              </a:extLst>
            </p:cNvPr>
            <p:cNvSpPr/>
            <p:nvPr/>
          </p:nvSpPr>
          <p:spPr bwMode="auto">
            <a:xfrm>
              <a:off x="6959193" y="3328078"/>
              <a:ext cx="2201640" cy="273050"/>
            </a:xfrm>
            <a:prstGeom prst="roundRect">
              <a:avLst/>
            </a:prstGeom>
            <a:solidFill>
              <a:schemeClr val="accent4">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Request Scheduler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1" name="直接箭头连接符 3">
              <a:extLst>
                <a:ext uri="{FF2B5EF4-FFF2-40B4-BE49-F238E27FC236}">
                  <a16:creationId xmlns:a16="http://schemas.microsoft.com/office/drawing/2014/main" id="{0BCC6EA8-B778-A055-26E9-8D33C784DB50}"/>
                </a:ext>
              </a:extLst>
            </p:cNvPr>
            <p:cNvCxnSpPr>
              <a:stCxn id="30" idx="2"/>
              <a:endCxn id="23" idx="0"/>
            </p:cNvCxnSpPr>
            <p:nvPr/>
          </p:nvCxnSpPr>
          <p:spPr bwMode="auto">
            <a:xfrm>
              <a:off x="8060013" y="3601128"/>
              <a:ext cx="0" cy="165025"/>
            </a:xfrm>
            <a:prstGeom prst="straightConnector1">
              <a:avLst/>
            </a:prstGeom>
            <a:noFill/>
            <a:ln w="15875" cap="flat" cmpd="sng" algn="ctr">
              <a:solidFill>
                <a:schemeClr val="tx1"/>
              </a:solidFill>
              <a:prstDash val="solid"/>
              <a:round/>
              <a:headEnd type="none" w="med" len="med"/>
              <a:tailEnd type="triangle"/>
            </a:ln>
            <a:effectLst/>
          </p:spPr>
        </p:cxnSp>
        <p:cxnSp>
          <p:nvCxnSpPr>
            <p:cNvPr id="32" name="连接符: 曲线 31">
              <a:extLst>
                <a:ext uri="{FF2B5EF4-FFF2-40B4-BE49-F238E27FC236}">
                  <a16:creationId xmlns:a16="http://schemas.microsoft.com/office/drawing/2014/main" id="{35F79E25-4F68-AA87-9EB5-3723882FD8BF}"/>
                </a:ext>
              </a:extLst>
            </p:cNvPr>
            <p:cNvCxnSpPr>
              <a:cxnSpLocks/>
              <a:stCxn id="22" idx="3"/>
              <a:endCxn id="14" idx="0"/>
            </p:cNvCxnSpPr>
            <p:nvPr/>
          </p:nvCxnSpPr>
          <p:spPr>
            <a:xfrm>
              <a:off x="6926377" y="2289156"/>
              <a:ext cx="1130586" cy="600846"/>
            </a:xfrm>
            <a:prstGeom prst="curvedConnector2">
              <a:avLst/>
            </a:prstGeom>
            <a:ln w="19050">
              <a:solidFill>
                <a:srgbClr val="000000">
                  <a:alpha val="100000"/>
                </a:srgbClr>
              </a:solidFill>
              <a:prstDash val="solid"/>
              <a:tailEnd type="triangle" w="med" len="med"/>
            </a:ln>
          </p:spPr>
        </p:cxnSp>
        <p:sp>
          <p:nvSpPr>
            <p:cNvPr id="33" name="箭头: 上下 32">
              <a:extLst>
                <a:ext uri="{FF2B5EF4-FFF2-40B4-BE49-F238E27FC236}">
                  <a16:creationId xmlns:a16="http://schemas.microsoft.com/office/drawing/2014/main" id="{B376BBEF-E98C-0C6E-E5F0-E21E70C62C70}"/>
                </a:ext>
              </a:extLst>
            </p:cNvPr>
            <p:cNvSpPr/>
            <p:nvPr/>
          </p:nvSpPr>
          <p:spPr>
            <a:xfrm rot="16200000">
              <a:off x="5866797" y="4034299"/>
              <a:ext cx="428211" cy="1245739"/>
            </a:xfrm>
            <a:prstGeom prst="upDownArrow">
              <a:avLst/>
            </a:prstGeom>
            <a:solidFill>
              <a:srgbClr val="A9D18E"/>
            </a:solidFill>
            <a:ln w="12700">
              <a:solidFill>
                <a:srgbClr val="5C5C5C">
                  <a:alpha val="100000"/>
                </a:srgbClr>
              </a:solidFill>
              <a:prstDash val="solid"/>
              <a:miter lim="800000"/>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highlight>
                  <a:srgbClr val="FFDCC4">
                    <a:alpha val="100000"/>
                  </a:srgbClr>
                </a:highlight>
                <a:uLnTx/>
                <a:uFillTx/>
                <a:latin typeface="Calibri" panose="020F0502020204030204"/>
                <a:ea typeface="+mn-ea"/>
                <a:cs typeface="+mn-cs"/>
              </a:endParaRPr>
            </a:p>
          </p:txBody>
        </p:sp>
        <p:sp>
          <p:nvSpPr>
            <p:cNvPr id="34" name="文本框 33">
              <a:extLst>
                <a:ext uri="{FF2B5EF4-FFF2-40B4-BE49-F238E27FC236}">
                  <a16:creationId xmlns:a16="http://schemas.microsoft.com/office/drawing/2014/main" id="{8070A543-D9E5-83A2-AF3D-C0EE31E2E8AF}"/>
                </a:ext>
              </a:extLst>
            </p:cNvPr>
            <p:cNvSpPr txBox="1"/>
            <p:nvPr/>
          </p:nvSpPr>
          <p:spPr>
            <a:xfrm>
              <a:off x="5630558" y="4238539"/>
              <a:ext cx="92344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alpha val="100000"/>
                    </a:prstClr>
                  </a:solidFill>
                  <a:effectLst/>
                  <a:uLnTx/>
                  <a:uFillTx/>
                  <a:latin typeface="Arial"/>
                  <a:ea typeface="新細明體"/>
                  <a:cs typeface="+mn-cs"/>
                </a:rPr>
                <a:t>Profile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alpha val="100000"/>
                    </a:prstClr>
                  </a:solidFill>
                  <a:effectLst/>
                  <a:uLnTx/>
                  <a:uFillTx/>
                  <a:latin typeface="Arial"/>
                  <a:ea typeface="新細明體"/>
                  <a:cs typeface="+mn-cs"/>
                </a:rPr>
                <a:t> Guided</a:t>
              </a:r>
              <a:endParaRPr kumimoji="0"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5" name="直接箭头连接符 3">
              <a:extLst>
                <a:ext uri="{FF2B5EF4-FFF2-40B4-BE49-F238E27FC236}">
                  <a16:creationId xmlns:a16="http://schemas.microsoft.com/office/drawing/2014/main" id="{B3BDE6EC-4FC0-108D-B016-09145FFA3ED7}"/>
                </a:ext>
              </a:extLst>
            </p:cNvPr>
            <p:cNvCxnSpPr>
              <a:cxnSpLocks/>
              <a:stCxn id="21" idx="2"/>
              <a:endCxn id="20" idx="0"/>
            </p:cNvCxnSpPr>
            <p:nvPr/>
          </p:nvCxnSpPr>
          <p:spPr bwMode="auto">
            <a:xfrm>
              <a:off x="10543054" y="3551255"/>
              <a:ext cx="0" cy="158016"/>
            </a:xfrm>
            <a:prstGeom prst="straightConnector1">
              <a:avLst/>
            </a:prstGeom>
            <a:noFill/>
            <a:ln w="19050" cap="flat" cmpd="sng" algn="ctr">
              <a:solidFill>
                <a:schemeClr val="tx1">
                  <a:alpha val="100000"/>
                </a:schemeClr>
              </a:solidFill>
              <a:prstDash val="solid"/>
              <a:round/>
              <a:headEnd type="none" w="med" len="med"/>
              <a:tailEnd type="triangle" w="med" len="med"/>
            </a:ln>
            <a:effectLst/>
          </p:spPr>
        </p:cxnSp>
        <p:sp>
          <p:nvSpPr>
            <p:cNvPr id="36" name="矩形: 圆角 46">
              <a:extLst>
                <a:ext uri="{FF2B5EF4-FFF2-40B4-BE49-F238E27FC236}">
                  <a16:creationId xmlns:a16="http://schemas.microsoft.com/office/drawing/2014/main" id="{C119BC05-F9FC-A1F5-D277-F057FFD18CF0}"/>
                </a:ext>
              </a:extLst>
            </p:cNvPr>
            <p:cNvSpPr/>
            <p:nvPr/>
          </p:nvSpPr>
          <p:spPr bwMode="auto">
            <a:xfrm>
              <a:off x="9873416" y="4289066"/>
              <a:ext cx="1351816" cy="470688"/>
            </a:xfrm>
            <a:prstGeom prst="roundRect">
              <a:avLst/>
            </a:prstGeom>
            <a:solidFill>
              <a:schemeClr val="accent1">
                <a:lumMod val="60000"/>
                <a:lumOff val="40000"/>
                <a:alpha val="10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Service Protocol</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alpha val="100000"/>
                    </a:prstClr>
                  </a:solidFill>
                  <a:effectLst/>
                  <a:uLnTx/>
                  <a:uFillTx/>
                  <a:latin typeface="Arial"/>
                  <a:ea typeface="新細明體"/>
                  <a:cs typeface="+mn-cs"/>
                </a:rPr>
                <a:t>(State-</a:t>
              </a:r>
              <a:r>
                <a:rPr kumimoji="0" lang="en-US" sz="1400" b="0" i="1" u="none" strike="noStrike" kern="1200" cap="none" spc="0" normalizeH="0" baseline="0" noProof="0" dirty="0" err="1">
                  <a:ln>
                    <a:noFill/>
                  </a:ln>
                  <a:solidFill>
                    <a:prstClr val="black">
                      <a:alpha val="100000"/>
                    </a:prstClr>
                  </a:solidFill>
                  <a:effectLst/>
                  <a:uLnTx/>
                  <a:uFillTx/>
                  <a:latin typeface="Arial"/>
                  <a:ea typeface="新細明體"/>
                  <a:cs typeface="+mn-cs"/>
                </a:rPr>
                <a:t>ful</a:t>
              </a:r>
              <a:r>
                <a:rPr kumimoji="0" lang="en-US" sz="1400" b="0" i="1" u="none" strike="noStrike" kern="1200" cap="none" spc="0" normalizeH="0" baseline="0" noProof="0" dirty="0">
                  <a:ln>
                    <a:noFill/>
                  </a:ln>
                  <a:solidFill>
                    <a:prstClr val="black">
                      <a:alpha val="100000"/>
                    </a:prstClr>
                  </a:solidFill>
                  <a:effectLst/>
                  <a:uLnTx/>
                  <a:uFillTx/>
                  <a:latin typeface="Arial"/>
                  <a:ea typeface="新細明體"/>
                  <a:cs typeface="+mn-cs"/>
                </a:rPr>
                <a:t>/-less)</a:t>
              </a:r>
              <a:endParaRPr kumimoji="0"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7" name="直接箭头连接符 3">
              <a:extLst>
                <a:ext uri="{FF2B5EF4-FFF2-40B4-BE49-F238E27FC236}">
                  <a16:creationId xmlns:a16="http://schemas.microsoft.com/office/drawing/2014/main" id="{00BCF96F-96F5-713D-97AC-B2DAF41DA145}"/>
                </a:ext>
              </a:extLst>
            </p:cNvPr>
            <p:cNvCxnSpPr>
              <a:cxnSpLocks/>
              <a:stCxn id="20" idx="2"/>
              <a:endCxn id="36" idx="0"/>
            </p:cNvCxnSpPr>
            <p:nvPr/>
          </p:nvCxnSpPr>
          <p:spPr bwMode="auto">
            <a:xfrm>
              <a:off x="10543054" y="4131050"/>
              <a:ext cx="6270" cy="158016"/>
            </a:xfrm>
            <a:prstGeom prst="straightConnector1">
              <a:avLst/>
            </a:prstGeom>
            <a:noFill/>
            <a:ln w="19050" cap="flat" cmpd="sng" algn="ctr">
              <a:solidFill>
                <a:schemeClr val="tx1">
                  <a:alpha val="100000"/>
                </a:schemeClr>
              </a:solidFill>
              <a:prstDash val="solid"/>
              <a:round/>
              <a:headEnd type="none" w="med" len="med"/>
              <a:tailEnd type="triangle" w="med" len="med"/>
            </a:ln>
            <a:effectLst/>
          </p:spPr>
        </p:cxnSp>
        <p:sp>
          <p:nvSpPr>
            <p:cNvPr id="38" name="矩形: 圆角 30">
              <a:extLst>
                <a:ext uri="{FF2B5EF4-FFF2-40B4-BE49-F238E27FC236}">
                  <a16:creationId xmlns:a16="http://schemas.microsoft.com/office/drawing/2014/main" id="{66E41AB5-63AD-8A1A-CF9D-DFC2ADC03A28}"/>
                </a:ext>
              </a:extLst>
            </p:cNvPr>
            <p:cNvSpPr/>
            <p:nvPr/>
          </p:nvSpPr>
          <p:spPr bwMode="auto">
            <a:xfrm>
              <a:off x="1199877" y="4523668"/>
              <a:ext cx="1528353" cy="420626"/>
            </a:xfrm>
            <a:prstGeom prst="roundRect">
              <a:avLst/>
            </a:prstGeom>
            <a:solidFill>
              <a:srgbClr val="FAC090"/>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altLang="zh-CN" sz="1200" b="0" i="0" u="none" strike="noStrike" kern="1200" cap="none" spc="0" normalizeH="0" baseline="0" noProof="0" dirty="0">
                  <a:ln>
                    <a:noFill/>
                  </a:ln>
                  <a:solidFill>
                    <a:prstClr val="black">
                      <a:alpha val="100000"/>
                    </a:prstClr>
                  </a:solidFill>
                  <a:effectLst/>
                  <a:uLnTx/>
                  <a:uFillTx/>
                  <a:latin typeface="Arial"/>
                  <a:ea typeface="新細明體"/>
                  <a:cs typeface="+mn-cs"/>
                </a:rPr>
                <a:t>Custom Pass</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altLang="zh-CN" sz="1200" b="0" i="0" u="none" strike="noStrike" kern="1200" cap="none" spc="0" normalizeH="0" baseline="0" noProof="0" dirty="0">
                  <a:ln>
                    <a:noFill/>
                  </a:ln>
                  <a:solidFill>
                    <a:prstClr val="black">
                      <a:alpha val="100000"/>
                    </a:prstClr>
                  </a:solidFill>
                  <a:effectLst/>
                  <a:uLnTx/>
                  <a:uFillTx/>
                  <a:latin typeface="Arial"/>
                  <a:ea typeface="新細明體"/>
                  <a:cs typeface="+mn-cs"/>
                </a:rPr>
                <a:t>(e.g., </a:t>
              </a:r>
              <a:r>
                <a:rPr lang="en-US" altLang="zh-CN" sz="1200" dirty="0">
                  <a:solidFill>
                    <a:prstClr val="black">
                      <a:alpha val="100000"/>
                    </a:prstClr>
                  </a:solidFill>
                  <a:latin typeface="Arial"/>
                  <a:ea typeface="新細明體"/>
                </a:rPr>
                <a:t>Periodicity</a:t>
              </a:r>
              <a:r>
                <a:rPr kumimoji="0" lang="en-US" altLang="zh-CN" sz="1200" b="0" i="0" u="none" strike="noStrike" kern="1200" cap="none" spc="0" normalizeH="0" baseline="0" noProof="0" dirty="0">
                  <a:ln>
                    <a:noFill/>
                  </a:ln>
                  <a:solidFill>
                    <a:prstClr val="black">
                      <a:alpha val="100000"/>
                    </a:prstClr>
                  </a:solidFill>
                  <a:effectLst/>
                  <a:uLnTx/>
                  <a:uFillTx/>
                  <a:latin typeface="Arial"/>
                  <a:ea typeface="新細明體"/>
                  <a:cs typeface="+mn-cs"/>
                </a:rPr>
                <a:t>)</a:t>
              </a:r>
              <a:endParaRPr kumimoji="0" lang="zh-CN" altLang="zh-CN" sz="1100" b="0" i="0"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sp>
          <p:nvSpPr>
            <p:cNvPr id="39" name="矩形: 圆角 30">
              <a:extLst>
                <a:ext uri="{FF2B5EF4-FFF2-40B4-BE49-F238E27FC236}">
                  <a16:creationId xmlns:a16="http://schemas.microsoft.com/office/drawing/2014/main" id="{FF61F202-4A3B-BFC2-744E-464FFF17A558}"/>
                </a:ext>
              </a:extLst>
            </p:cNvPr>
            <p:cNvSpPr/>
            <p:nvPr/>
          </p:nvSpPr>
          <p:spPr bwMode="auto">
            <a:xfrm>
              <a:off x="1199877" y="3832922"/>
              <a:ext cx="1528354" cy="445824"/>
            </a:xfrm>
            <a:prstGeom prst="roundRect">
              <a:avLst/>
            </a:prstGeom>
            <a:solidFill>
              <a:srgbClr val="FAC090"/>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altLang="zh-CN" sz="1200" b="0" i="0" u="none" strike="noStrike" kern="1200" cap="none" spc="0" normalizeH="0" baseline="0" noProof="0" dirty="0">
                  <a:ln>
                    <a:noFill/>
                  </a:ln>
                  <a:solidFill>
                    <a:prstClr val="black">
                      <a:alpha val="100000"/>
                    </a:prstClr>
                  </a:solidFill>
                  <a:effectLst/>
                  <a:uLnTx/>
                  <a:uFillTx/>
                  <a:latin typeface="Arial"/>
                  <a:ea typeface="新細明體"/>
                  <a:cs typeface="+mn-cs"/>
                </a:rPr>
                <a:t>Segment-Wise</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altLang="zh-CN" sz="1200" b="0" i="0" u="none" strike="noStrike" kern="1200" cap="none" spc="0" normalizeH="0" baseline="0" noProof="0" dirty="0">
                  <a:ln>
                    <a:noFill/>
                  </a:ln>
                  <a:solidFill>
                    <a:prstClr val="black">
                      <a:alpha val="100000"/>
                    </a:prstClr>
                  </a:solidFill>
                  <a:effectLst/>
                  <a:uLnTx/>
                  <a:uFillTx/>
                  <a:latin typeface="Arial"/>
                  <a:ea typeface="新細明體"/>
                  <a:cs typeface="+mn-cs"/>
                </a:rPr>
                <a:t>Aggregation Pass</a:t>
              </a:r>
              <a:endParaRPr kumimoji="0" lang="zh-CN" altLang="zh-CN" sz="1100" b="0" i="0"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sp>
          <p:nvSpPr>
            <p:cNvPr id="40" name="矩形: 圆角 30">
              <a:extLst>
                <a:ext uri="{FF2B5EF4-FFF2-40B4-BE49-F238E27FC236}">
                  <a16:creationId xmlns:a16="http://schemas.microsoft.com/office/drawing/2014/main" id="{A6103B48-3AEB-867C-829C-88838129A190}"/>
                </a:ext>
              </a:extLst>
            </p:cNvPr>
            <p:cNvSpPr/>
            <p:nvPr/>
          </p:nvSpPr>
          <p:spPr bwMode="auto">
            <a:xfrm>
              <a:off x="1205489" y="3253672"/>
              <a:ext cx="1528354" cy="279382"/>
            </a:xfrm>
            <a:prstGeom prst="roundRect">
              <a:avLst/>
            </a:prstGeom>
            <a:solidFill>
              <a:srgbClr val="FAC090"/>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新細明體"/>
                  <a:cs typeface="+mn-cs"/>
                </a:rPr>
                <a:t>Synthesis Pass</a:t>
              </a:r>
              <a:endParaRPr kumimoji="0"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矩形: 圆角 30">
              <a:extLst>
                <a:ext uri="{FF2B5EF4-FFF2-40B4-BE49-F238E27FC236}">
                  <a16:creationId xmlns:a16="http://schemas.microsoft.com/office/drawing/2014/main" id="{96CB235E-3230-324F-53A4-071867363B13}"/>
                </a:ext>
              </a:extLst>
            </p:cNvPr>
            <p:cNvSpPr/>
            <p:nvPr/>
          </p:nvSpPr>
          <p:spPr bwMode="auto">
            <a:xfrm>
              <a:off x="3743513" y="3268255"/>
              <a:ext cx="1401275" cy="333479"/>
            </a:xfrm>
            <a:prstGeom prst="roundRect">
              <a:avLst/>
            </a:prstGeom>
            <a:solidFill>
              <a:srgbClr val="92D050"/>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新細明體"/>
                  <a:cs typeface="+mn-cs"/>
                </a:rPr>
                <a:t>Replay Pass</a:t>
              </a:r>
              <a:endParaRPr kumimoji="0"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2" name="连接符: 曲线 41">
              <a:extLst>
                <a:ext uri="{FF2B5EF4-FFF2-40B4-BE49-F238E27FC236}">
                  <a16:creationId xmlns:a16="http://schemas.microsoft.com/office/drawing/2014/main" id="{D8002F6A-C839-4785-5C02-0040CF8F6A31}"/>
                </a:ext>
              </a:extLst>
            </p:cNvPr>
            <p:cNvCxnSpPr>
              <a:cxnSpLocks/>
              <a:stCxn id="38" idx="2"/>
              <a:endCxn id="4" idx="2"/>
            </p:cNvCxnSpPr>
            <p:nvPr/>
          </p:nvCxnSpPr>
          <p:spPr>
            <a:xfrm rot="16200000" flipH="1">
              <a:off x="2453263" y="4455084"/>
              <a:ext cx="252686" cy="1231105"/>
            </a:xfrm>
            <a:prstGeom prst="curvedConnector3">
              <a:avLst>
                <a:gd name="adj1" fmla="val 46051"/>
              </a:avLst>
            </a:prstGeom>
            <a:ln w="19050">
              <a:solidFill>
                <a:srgbClr val="F4B183"/>
              </a:solidFill>
              <a:prstDash val="solid"/>
              <a:tailEnd type="triangle" w="med" len="med"/>
            </a:ln>
          </p:spPr>
        </p:cxnSp>
        <p:cxnSp>
          <p:nvCxnSpPr>
            <p:cNvPr id="43" name="连接符: 曲线 42">
              <a:extLst>
                <a:ext uri="{FF2B5EF4-FFF2-40B4-BE49-F238E27FC236}">
                  <a16:creationId xmlns:a16="http://schemas.microsoft.com/office/drawing/2014/main" id="{E910B99A-5E7D-4EE7-43D5-297F2391135E}"/>
                </a:ext>
              </a:extLst>
            </p:cNvPr>
            <p:cNvCxnSpPr>
              <a:cxnSpLocks/>
              <a:stCxn id="16" idx="2"/>
              <a:endCxn id="4" idx="2"/>
            </p:cNvCxnSpPr>
            <p:nvPr/>
          </p:nvCxnSpPr>
          <p:spPr>
            <a:xfrm rot="5400000">
              <a:off x="3683637" y="4445194"/>
              <a:ext cx="263309" cy="1240263"/>
            </a:xfrm>
            <a:prstGeom prst="curvedConnector3">
              <a:avLst>
                <a:gd name="adj1" fmla="val 48228"/>
              </a:avLst>
            </a:prstGeom>
            <a:ln w="19050">
              <a:solidFill>
                <a:srgbClr val="A9D18E"/>
              </a:solidFill>
              <a:prstDash val="solid"/>
              <a:tailEnd type="triangle" w="med" len="med"/>
            </a:ln>
          </p:spPr>
        </p:cxnSp>
        <p:cxnSp>
          <p:nvCxnSpPr>
            <p:cNvPr id="44" name="直接箭头连接符 3">
              <a:extLst>
                <a:ext uri="{FF2B5EF4-FFF2-40B4-BE49-F238E27FC236}">
                  <a16:creationId xmlns:a16="http://schemas.microsoft.com/office/drawing/2014/main" id="{CA0A7A76-6B04-F209-3C6E-26C0CF0B9827}"/>
                </a:ext>
              </a:extLst>
            </p:cNvPr>
            <p:cNvCxnSpPr>
              <a:cxnSpLocks/>
              <a:stCxn id="40" idx="2"/>
              <a:endCxn id="39" idx="0"/>
            </p:cNvCxnSpPr>
            <p:nvPr/>
          </p:nvCxnSpPr>
          <p:spPr bwMode="auto">
            <a:xfrm flipH="1">
              <a:off x="1964054" y="3533054"/>
              <a:ext cx="5612" cy="299868"/>
            </a:xfrm>
            <a:prstGeom prst="straightConnector1">
              <a:avLst/>
            </a:prstGeom>
            <a:noFill/>
            <a:ln w="19050" cap="flat" cmpd="sng" algn="ctr">
              <a:solidFill>
                <a:srgbClr val="F4B183"/>
              </a:solidFill>
              <a:prstDash val="solid"/>
              <a:round/>
              <a:headEnd type="none" w="med" len="med"/>
              <a:tailEnd type="triangle" w="med" len="med"/>
            </a:ln>
            <a:effectLst/>
          </p:spPr>
        </p:cxnSp>
        <p:cxnSp>
          <p:nvCxnSpPr>
            <p:cNvPr id="45" name="直接箭头连接符 3">
              <a:extLst>
                <a:ext uri="{FF2B5EF4-FFF2-40B4-BE49-F238E27FC236}">
                  <a16:creationId xmlns:a16="http://schemas.microsoft.com/office/drawing/2014/main" id="{30C612C1-AB59-7A76-13A7-F1478361DB75}"/>
                </a:ext>
              </a:extLst>
            </p:cNvPr>
            <p:cNvCxnSpPr>
              <a:cxnSpLocks/>
              <a:stCxn id="41" idx="2"/>
              <a:endCxn id="16" idx="0"/>
            </p:cNvCxnSpPr>
            <p:nvPr/>
          </p:nvCxnSpPr>
          <p:spPr bwMode="auto">
            <a:xfrm flipH="1">
              <a:off x="4435422" y="3601734"/>
              <a:ext cx="8729" cy="789487"/>
            </a:xfrm>
            <a:prstGeom prst="straightConnector1">
              <a:avLst/>
            </a:prstGeom>
            <a:noFill/>
            <a:ln w="19050" cap="flat" cmpd="sng" algn="ctr">
              <a:solidFill>
                <a:srgbClr val="A9D18E"/>
              </a:solidFill>
              <a:prstDash val="solid"/>
              <a:round/>
              <a:headEnd type="none" w="med" len="med"/>
              <a:tailEnd type="triangle" w="med" len="med"/>
            </a:ln>
            <a:effectLst/>
          </p:spPr>
        </p:cxnSp>
        <p:sp>
          <p:nvSpPr>
            <p:cNvPr id="46" name="文本框 7">
              <a:extLst>
                <a:ext uri="{FF2B5EF4-FFF2-40B4-BE49-F238E27FC236}">
                  <a16:creationId xmlns:a16="http://schemas.microsoft.com/office/drawing/2014/main" id="{D198A05D-B633-5649-7B5B-6F1D34970C20}"/>
                </a:ext>
              </a:extLst>
            </p:cNvPr>
            <p:cNvSpPr txBox="1"/>
            <p:nvPr/>
          </p:nvSpPr>
          <p:spPr>
            <a:xfrm>
              <a:off x="1004761" y="2914134"/>
              <a:ext cx="1929261" cy="307777"/>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新細明體"/>
                  <a:cs typeface="+mn-cs"/>
                </a:rPr>
                <a:t>Trace A</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文本框 7">
              <a:extLst>
                <a:ext uri="{FF2B5EF4-FFF2-40B4-BE49-F238E27FC236}">
                  <a16:creationId xmlns:a16="http://schemas.microsoft.com/office/drawing/2014/main" id="{B1F9BB53-FB5A-0D42-DE26-2D4D97906C75}"/>
                </a:ext>
              </a:extLst>
            </p:cNvPr>
            <p:cNvSpPr txBox="1"/>
            <p:nvPr/>
          </p:nvSpPr>
          <p:spPr>
            <a:xfrm>
              <a:off x="3474980" y="2917934"/>
              <a:ext cx="1929261" cy="307777"/>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新細明體"/>
                  <a:cs typeface="+mn-cs"/>
                </a:rPr>
                <a:t>Trace B</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文本框 7">
              <a:extLst>
                <a:ext uri="{FF2B5EF4-FFF2-40B4-BE49-F238E27FC236}">
                  <a16:creationId xmlns:a16="http://schemas.microsoft.com/office/drawing/2014/main" id="{28F45FDD-269F-EF19-4FF0-1FB354AE2181}"/>
                </a:ext>
              </a:extLst>
            </p:cNvPr>
            <p:cNvSpPr txBox="1"/>
            <p:nvPr/>
          </p:nvSpPr>
          <p:spPr>
            <a:xfrm>
              <a:off x="1399357" y="3545197"/>
              <a:ext cx="1187144" cy="26161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rial"/>
                  <a:ea typeface="新細明體"/>
                  <a:cs typeface="+mn-cs"/>
                </a:rPr>
                <a:t>T</a:t>
              </a:r>
              <a:r>
                <a:rPr kumimoji="0" lang="en-US" altLang="zh-CN" sz="1100" b="0" i="1" u="none" strike="noStrike" kern="1200" cap="none" spc="0" normalizeH="0" baseline="0" noProof="0" dirty="0">
                  <a:ln>
                    <a:noFill/>
                  </a:ln>
                  <a:solidFill>
                    <a:prstClr val="black"/>
                  </a:solidFill>
                  <a:effectLst/>
                  <a:uLnTx/>
                  <a:uFillTx/>
                  <a:latin typeface="Arial"/>
                  <a:ea typeface="新細明體"/>
                  <a:cs typeface="+mn-cs"/>
                </a:rPr>
                <a:t>ime Series (IR)</a:t>
              </a:r>
              <a:endParaRPr kumimoji="0"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49" name="直接箭头连接符 3">
              <a:extLst>
                <a:ext uri="{FF2B5EF4-FFF2-40B4-BE49-F238E27FC236}">
                  <a16:creationId xmlns:a16="http://schemas.microsoft.com/office/drawing/2014/main" id="{E1A10BA1-3E98-8F51-BDE0-C8C57112245A}"/>
                </a:ext>
              </a:extLst>
            </p:cNvPr>
            <p:cNvCxnSpPr>
              <a:cxnSpLocks/>
              <a:stCxn id="39" idx="2"/>
              <a:endCxn id="38" idx="0"/>
            </p:cNvCxnSpPr>
            <p:nvPr/>
          </p:nvCxnSpPr>
          <p:spPr bwMode="auto">
            <a:xfrm>
              <a:off x="1964054" y="4278746"/>
              <a:ext cx="0" cy="244922"/>
            </a:xfrm>
            <a:prstGeom prst="straightConnector1">
              <a:avLst/>
            </a:prstGeom>
            <a:noFill/>
            <a:ln w="19050" cap="flat" cmpd="sng" algn="ctr">
              <a:solidFill>
                <a:srgbClr val="F4B183"/>
              </a:solidFill>
              <a:prstDash val="solid"/>
              <a:round/>
              <a:headEnd type="none" w="med" len="med"/>
              <a:tailEnd type="triangle" w="med" len="med"/>
            </a:ln>
            <a:effectLst/>
          </p:spPr>
        </p:cxnSp>
        <p:sp>
          <p:nvSpPr>
            <p:cNvPr id="50" name="文本框 7">
              <a:extLst>
                <a:ext uri="{FF2B5EF4-FFF2-40B4-BE49-F238E27FC236}">
                  <a16:creationId xmlns:a16="http://schemas.microsoft.com/office/drawing/2014/main" id="{3BCD77E8-CC24-A07E-8117-FEE2455346AB}"/>
                </a:ext>
              </a:extLst>
            </p:cNvPr>
            <p:cNvSpPr txBox="1"/>
            <p:nvPr/>
          </p:nvSpPr>
          <p:spPr>
            <a:xfrm>
              <a:off x="3850578" y="3844623"/>
              <a:ext cx="1187144" cy="26161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rial"/>
                  <a:ea typeface="新細明體"/>
                  <a:cs typeface="+mn-cs"/>
                </a:rPr>
                <a:t>T</a:t>
              </a:r>
              <a:r>
                <a:rPr kumimoji="0" lang="en-US" altLang="zh-CN" sz="1100" b="0" i="1" u="none" strike="noStrike" kern="1200" cap="none" spc="0" normalizeH="0" baseline="0" noProof="0" dirty="0">
                  <a:ln>
                    <a:noFill/>
                  </a:ln>
                  <a:solidFill>
                    <a:prstClr val="black"/>
                  </a:solidFill>
                  <a:effectLst/>
                  <a:uLnTx/>
                  <a:uFillTx/>
                  <a:latin typeface="Arial"/>
                  <a:ea typeface="新細明體"/>
                  <a:cs typeface="+mn-cs"/>
                </a:rPr>
                <a:t>ime Series (IR)</a:t>
              </a:r>
              <a:endParaRPr kumimoji="0"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文本框 7">
              <a:extLst>
                <a:ext uri="{FF2B5EF4-FFF2-40B4-BE49-F238E27FC236}">
                  <a16:creationId xmlns:a16="http://schemas.microsoft.com/office/drawing/2014/main" id="{C3095DE7-5935-A780-0EF0-A270F99F10AC}"/>
                </a:ext>
              </a:extLst>
            </p:cNvPr>
            <p:cNvSpPr txBox="1"/>
            <p:nvPr/>
          </p:nvSpPr>
          <p:spPr>
            <a:xfrm>
              <a:off x="1399357" y="4262059"/>
              <a:ext cx="1187144" cy="261610"/>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rial"/>
                  <a:ea typeface="新細明體"/>
                  <a:cs typeface="+mn-cs"/>
                </a:rPr>
                <a:t>T</a:t>
              </a:r>
              <a:r>
                <a:rPr kumimoji="0" lang="en-US" altLang="zh-CN" sz="1100" b="0" i="1" u="none" strike="noStrike" kern="1200" cap="none" spc="0" normalizeH="0" baseline="0" noProof="0" dirty="0">
                  <a:ln>
                    <a:noFill/>
                  </a:ln>
                  <a:solidFill>
                    <a:prstClr val="black"/>
                  </a:solidFill>
                  <a:effectLst/>
                  <a:uLnTx/>
                  <a:uFillTx/>
                  <a:latin typeface="Arial"/>
                  <a:ea typeface="新細明體"/>
                  <a:cs typeface="+mn-cs"/>
                </a:rPr>
                <a:t>ime Series (IR)</a:t>
              </a:r>
              <a:endParaRPr kumimoji="0"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2" name="文本框 7">
              <a:extLst>
                <a:ext uri="{FF2B5EF4-FFF2-40B4-BE49-F238E27FC236}">
                  <a16:creationId xmlns:a16="http://schemas.microsoft.com/office/drawing/2014/main" id="{9927BA53-E7B1-3503-680A-FE4AB3C02B4A}"/>
                </a:ext>
              </a:extLst>
            </p:cNvPr>
            <p:cNvSpPr txBox="1"/>
            <p:nvPr/>
          </p:nvSpPr>
          <p:spPr>
            <a:xfrm>
              <a:off x="2758489" y="3639733"/>
              <a:ext cx="881870" cy="738664"/>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新細明體"/>
                  <a:cs typeface="+mn-cs"/>
                </a:rPr>
                <a:t>Custom</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新細明體"/>
                  <a:cs typeface="+mn-cs"/>
                </a:rPr>
                <a:t>Pass</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新細明體"/>
                  <a:cs typeface="+mn-cs"/>
                </a:rPr>
                <a:t>Pipeline</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文本框 7">
              <a:extLst>
                <a:ext uri="{FF2B5EF4-FFF2-40B4-BE49-F238E27FC236}">
                  <a16:creationId xmlns:a16="http://schemas.microsoft.com/office/drawing/2014/main" id="{17EDA95D-2310-4A27-BC77-5C18220DE5F8}"/>
                </a:ext>
              </a:extLst>
            </p:cNvPr>
            <p:cNvSpPr txBox="1"/>
            <p:nvPr/>
          </p:nvSpPr>
          <p:spPr>
            <a:xfrm>
              <a:off x="2754223" y="2909742"/>
              <a:ext cx="881871" cy="307777"/>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新細明體"/>
                  <a:cs typeface="+mn-cs"/>
                </a:rPr>
                <a:t>Trace X</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54" name="直接箭头连接符 3">
              <a:extLst>
                <a:ext uri="{FF2B5EF4-FFF2-40B4-BE49-F238E27FC236}">
                  <a16:creationId xmlns:a16="http://schemas.microsoft.com/office/drawing/2014/main" id="{D5C2710F-28D1-F5E4-6269-CB6CBE5911BB}"/>
                </a:ext>
              </a:extLst>
            </p:cNvPr>
            <p:cNvCxnSpPr>
              <a:cxnSpLocks/>
              <a:stCxn id="53" idx="2"/>
              <a:endCxn id="52" idx="0"/>
            </p:cNvCxnSpPr>
            <p:nvPr/>
          </p:nvCxnSpPr>
          <p:spPr bwMode="auto">
            <a:xfrm>
              <a:off x="3195159" y="3217519"/>
              <a:ext cx="4265" cy="422214"/>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55" name="直接箭头连接符 3">
              <a:extLst>
                <a:ext uri="{FF2B5EF4-FFF2-40B4-BE49-F238E27FC236}">
                  <a16:creationId xmlns:a16="http://schemas.microsoft.com/office/drawing/2014/main" id="{2528B979-75A0-98DA-6C15-45766C75DCB3}"/>
                </a:ext>
              </a:extLst>
            </p:cNvPr>
            <p:cNvCxnSpPr>
              <a:cxnSpLocks/>
              <a:stCxn id="52" idx="2"/>
              <a:endCxn id="4" idx="2"/>
            </p:cNvCxnSpPr>
            <p:nvPr/>
          </p:nvCxnSpPr>
          <p:spPr bwMode="auto">
            <a:xfrm flipH="1">
              <a:off x="3195159" y="4378397"/>
              <a:ext cx="4265" cy="818583"/>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107" name="连接符: 曲线 106">
              <a:extLst>
                <a:ext uri="{FF2B5EF4-FFF2-40B4-BE49-F238E27FC236}">
                  <a16:creationId xmlns:a16="http://schemas.microsoft.com/office/drawing/2014/main" id="{4C2FF3F5-5AFC-2920-2A76-FEE07DB2F811}"/>
                </a:ext>
              </a:extLst>
            </p:cNvPr>
            <p:cNvCxnSpPr>
              <a:cxnSpLocks/>
              <a:endCxn id="22" idx="1"/>
            </p:cNvCxnSpPr>
            <p:nvPr/>
          </p:nvCxnSpPr>
          <p:spPr>
            <a:xfrm flipV="1">
              <a:off x="4253219" y="2289156"/>
              <a:ext cx="1050157" cy="278300"/>
            </a:xfrm>
            <a:prstGeom prst="curvedConnector3">
              <a:avLst>
                <a:gd name="adj1" fmla="val -29084"/>
              </a:avLst>
            </a:prstGeom>
            <a:ln w="19050">
              <a:solidFill>
                <a:srgbClr val="000000">
                  <a:alpha val="100000"/>
                </a:srgbClr>
              </a:solidFill>
              <a:prstDash val="solid"/>
              <a:tailEnd type="triangle" w="med" len="med"/>
            </a:ln>
          </p:spPr>
        </p:cxnSp>
        <p:sp>
          <p:nvSpPr>
            <p:cNvPr id="116" name="文本框 2">
              <a:extLst>
                <a:ext uri="{FF2B5EF4-FFF2-40B4-BE49-F238E27FC236}">
                  <a16:creationId xmlns:a16="http://schemas.microsoft.com/office/drawing/2014/main" id="{CD6F9FC1-59F6-2B56-80E8-3A957D62D26E}"/>
                </a:ext>
              </a:extLst>
            </p:cNvPr>
            <p:cNvSpPr txBox="1"/>
            <p:nvPr/>
          </p:nvSpPr>
          <p:spPr>
            <a:xfrm>
              <a:off x="7842209" y="1924835"/>
              <a:ext cx="2514600" cy="338554"/>
            </a:xfrm>
            <a:prstGeom prst="rect">
              <a:avLst/>
            </a:prstGeom>
            <a:noFill/>
          </p:spPr>
          <p:txBody>
            <a:bodyPr wrap="square">
              <a:spAutoFit/>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Arial"/>
                  <a:ea typeface="新細明體"/>
                  <a:cs typeface="+mn-cs"/>
                </a:rPr>
                <a:t>Evaluation Report</a:t>
              </a:r>
              <a:endParaRPr kumimoji="0" lang="zh-CN" altLang="en-US" b="0" i="1"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cxnSp>
          <p:nvCxnSpPr>
            <p:cNvPr id="117" name="直接箭头连接符 3">
              <a:extLst>
                <a:ext uri="{FF2B5EF4-FFF2-40B4-BE49-F238E27FC236}">
                  <a16:creationId xmlns:a16="http://schemas.microsoft.com/office/drawing/2014/main" id="{6790D2E4-0186-40C2-3F32-119A7ED847D7}"/>
                </a:ext>
              </a:extLst>
            </p:cNvPr>
            <p:cNvCxnSpPr>
              <a:cxnSpLocks/>
              <a:stCxn id="11" idx="0"/>
              <a:endCxn id="116" idx="2"/>
            </p:cNvCxnSpPr>
            <p:nvPr/>
          </p:nvCxnSpPr>
          <p:spPr bwMode="auto">
            <a:xfrm flipV="1">
              <a:off x="9099509" y="2263389"/>
              <a:ext cx="0" cy="304067"/>
            </a:xfrm>
            <a:prstGeom prst="straightConnector1">
              <a:avLst/>
            </a:prstGeom>
            <a:noFill/>
            <a:ln w="15875" cap="flat" cmpd="sng" algn="ctr">
              <a:solidFill>
                <a:schemeClr val="tx1"/>
              </a:solidFill>
              <a:prstDash val="solid"/>
              <a:round/>
              <a:headEnd type="none" w="med" len="med"/>
              <a:tailEnd type="triangle"/>
            </a:ln>
            <a:effectLst/>
          </p:spPr>
        </p:cxnSp>
      </p:grpSp>
      <p:sp>
        <p:nvSpPr>
          <p:cNvPr id="147" name="文本框 146">
            <a:extLst>
              <a:ext uri="{FF2B5EF4-FFF2-40B4-BE49-F238E27FC236}">
                <a16:creationId xmlns:a16="http://schemas.microsoft.com/office/drawing/2014/main" id="{DE37BA63-185E-BEAF-B196-2263FEEBFC3E}"/>
              </a:ext>
            </a:extLst>
          </p:cNvPr>
          <p:cNvSpPr txBox="1"/>
          <p:nvPr/>
        </p:nvSpPr>
        <p:spPr>
          <a:xfrm>
            <a:off x="3036747" y="5308325"/>
            <a:ext cx="61185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6. </a:t>
            </a:r>
            <a:r>
              <a:rPr lang="en-US" altLang="zh-CN" i="1" dirty="0">
                <a:solidFill>
                  <a:prstClr val="black"/>
                </a:solidFill>
                <a:latin typeface="Times New Roman" panose="02020603050405020304" pitchFamily="18" charset="0"/>
                <a:ea typeface="新細明體"/>
                <a:cs typeface="Times New Roman" panose="02020603050405020304" pitchFamily="18" charset="0"/>
              </a:rPr>
              <a:t>Overall System Design of Barbell</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Tree>
    <p:extLst>
      <p:ext uri="{BB962C8B-B14F-4D97-AF65-F5344CB8AC3E}">
        <p14:creationId xmlns:p14="http://schemas.microsoft.com/office/powerpoint/2010/main" val="2571394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82B2F-4C17-F315-0FE2-A113B440CCF6}"/>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A78BE67F-8159-2329-4989-DB26AA03948B}"/>
              </a:ext>
            </a:extLst>
          </p:cNvPr>
          <p:cNvSpPr>
            <a:spLocks noGrp="1"/>
          </p:cNvSpPr>
          <p:nvPr>
            <p:ph type="title"/>
          </p:nvPr>
        </p:nvSpPr>
        <p:spPr>
          <a:xfrm>
            <a:off x="1296610" y="144466"/>
            <a:ext cx="10270977" cy="692151"/>
          </a:xfrm>
        </p:spPr>
        <p:txBody>
          <a:bodyPr/>
          <a:lstStyle/>
          <a:p>
            <a:r>
              <a:rPr lang="en-US" altLang="zh-TW" sz="3200" dirty="0"/>
              <a:t>Single-Pass vs. Multi-Pass</a:t>
            </a:r>
            <a:endParaRPr lang="zh-TW" altLang="en-US" sz="3200" dirty="0"/>
          </a:p>
        </p:txBody>
      </p:sp>
      <p:sp>
        <p:nvSpPr>
          <p:cNvPr id="5" name="灯片编号占位符 1">
            <a:extLst>
              <a:ext uri="{FF2B5EF4-FFF2-40B4-BE49-F238E27FC236}">
                <a16:creationId xmlns:a16="http://schemas.microsoft.com/office/drawing/2014/main" id="{F09C7EE7-6F44-58E3-7366-B2253A79A096}"/>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F58146D2-3046-E691-1FA8-2C7D7CCDAC8A}"/>
              </a:ext>
            </a:extLst>
          </p:cNvPr>
          <p:cNvSpPr txBox="1">
            <a:spLocks/>
          </p:cNvSpPr>
          <p:nvPr/>
        </p:nvSpPr>
        <p:spPr bwMode="auto">
          <a:xfrm>
            <a:off x="1296610" y="1136321"/>
            <a:ext cx="4911243" cy="6921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Single-Pass (All-in-One)</a:t>
            </a:r>
            <a:endParaRPr kumimoji="1" lang="en-US" altLang="zh-CN" sz="24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a:p>
            <a:pPr marL="0" marR="0" lvl="0" indent="0" algn="l" defTabSz="914400" rtl="0" eaLnBrk="1" fontAlgn="base" latinLnBrk="0" hangingPunct="1">
              <a:lnSpc>
                <a:spcPct val="135000"/>
              </a:lnSpc>
              <a:spcBef>
                <a:spcPct val="20000"/>
              </a:spcBef>
              <a:spcAft>
                <a:spcPct val="0"/>
              </a:spcAft>
              <a:buClr>
                <a:srgbClr val="0000FF"/>
              </a:buClr>
              <a:buSzPct val="80000"/>
              <a:buNone/>
              <a:tabLst/>
              <a:defRPr/>
            </a:pPr>
            <a:endParaRPr lang="en-US" altLang="zh-CN" sz="1400" b="1" kern="0" dirty="0">
              <a:solidFill>
                <a:prstClr val="black"/>
              </a:solidFill>
              <a:latin typeface="Times New Roman" panose="02020603050405020304" pitchFamily="18" charset="0"/>
              <a:cs typeface="Times New Roman" panose="02020603050405020304" pitchFamily="18" charset="0"/>
            </a:endParaRPr>
          </a:p>
        </p:txBody>
      </p:sp>
      <p:sp>
        <p:nvSpPr>
          <p:cNvPr id="6" name="內容版面配置區 2">
            <a:extLst>
              <a:ext uri="{FF2B5EF4-FFF2-40B4-BE49-F238E27FC236}">
                <a16:creationId xmlns:a16="http://schemas.microsoft.com/office/drawing/2014/main" id="{B1F3A686-9790-ACD6-4CF6-1A8B1AC4013D}"/>
              </a:ext>
            </a:extLst>
          </p:cNvPr>
          <p:cNvSpPr txBox="1">
            <a:spLocks/>
          </p:cNvSpPr>
          <p:nvPr/>
        </p:nvSpPr>
        <p:spPr bwMode="auto">
          <a:xfrm>
            <a:off x="6432098" y="1156905"/>
            <a:ext cx="4911243" cy="6540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Multi-Pass (Fully Decoupled)</a:t>
            </a:r>
            <a:endParaRPr kumimoji="1" lang="en-US" altLang="zh-CN" sz="24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
        <p:nvSpPr>
          <p:cNvPr id="8" name="文本框 7">
            <a:extLst>
              <a:ext uri="{FF2B5EF4-FFF2-40B4-BE49-F238E27FC236}">
                <a16:creationId xmlns:a16="http://schemas.microsoft.com/office/drawing/2014/main" id="{9DFCC1FF-C6BF-0A69-A74B-CFF502D390DA}"/>
              </a:ext>
            </a:extLst>
          </p:cNvPr>
          <p:cNvSpPr txBox="1"/>
          <p:nvPr/>
        </p:nvSpPr>
        <p:spPr>
          <a:xfrm>
            <a:off x="2598567" y="4670095"/>
            <a:ext cx="7087144" cy="1378134"/>
          </a:xfrm>
          <a:prstGeom prst="rect">
            <a:avLst/>
          </a:prstGeom>
          <a:solidFill>
            <a:schemeClr val="accent2">
              <a:lumMod val="20000"/>
              <a:lumOff val="80000"/>
            </a:schemeClr>
          </a:solidFill>
        </p:spPr>
        <p:txBody>
          <a:bodyPr wrap="square">
            <a:spAutoFit/>
          </a:bodyPr>
          <a:lstStyle/>
          <a:p>
            <a:pPr algn="ctr">
              <a:lnSpc>
                <a:spcPct val="135000"/>
              </a:lnSpc>
            </a:pPr>
            <a:r>
              <a:rPr lang="en-US" altLang="zh-CN" sz="2400" b="1" kern="0" dirty="0">
                <a:solidFill>
                  <a:srgbClr val="525252"/>
                </a:solidFill>
                <a:latin typeface="Times New Roman" panose="02020603050405020304" pitchFamily="18" charset="0"/>
                <a:cs typeface="Times New Roman" panose="02020603050405020304" pitchFamily="18" charset="0"/>
              </a:rPr>
              <a:t>Highlights of Multi-Pass:</a:t>
            </a:r>
            <a:br>
              <a:rPr lang="en-US" altLang="zh-CN" sz="2000" kern="0" dirty="0">
                <a:solidFill>
                  <a:prstClr val="black"/>
                </a:solidFill>
                <a:latin typeface="Times New Roman" panose="02020603050405020304" pitchFamily="18" charset="0"/>
                <a:cs typeface="Times New Roman" panose="02020603050405020304" pitchFamily="18" charset="0"/>
              </a:rPr>
            </a:br>
            <a:r>
              <a:rPr lang="en-US" altLang="zh-CN" sz="2000" b="1"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Fully reuse the core load execution infrastructure.</a:t>
            </a:r>
          </a:p>
          <a:p>
            <a:pPr algn="ctr">
              <a:lnSpc>
                <a:spcPct val="135000"/>
              </a:lnSpc>
            </a:pPr>
            <a:r>
              <a:rPr lang="en-US" altLang="zh-CN" sz="2000" b="1" kern="0" dirty="0">
                <a:solidFill>
                  <a:prstClr val="black"/>
                </a:solidFill>
                <a:latin typeface="Times New Roman" panose="02020603050405020304" pitchFamily="18" charset="0"/>
                <a:cs typeface="Times New Roman" panose="02020603050405020304" pitchFamily="18" charset="0"/>
              </a:rPr>
              <a:t>2. </a:t>
            </a:r>
            <a:r>
              <a:rPr lang="en-US" altLang="zh-CN" sz="2000" kern="0" dirty="0">
                <a:solidFill>
                  <a:prstClr val="black"/>
                </a:solidFill>
                <a:latin typeface="Times New Roman" panose="02020603050405020304" pitchFamily="18" charset="0"/>
                <a:cs typeface="Times New Roman" panose="02020603050405020304" pitchFamily="18" charset="0"/>
              </a:rPr>
              <a:t>Low development cost on new load patterns and SUT.</a:t>
            </a:r>
          </a:p>
        </p:txBody>
      </p:sp>
      <p:grpSp>
        <p:nvGrpSpPr>
          <p:cNvPr id="21" name="组合 20">
            <a:extLst>
              <a:ext uri="{FF2B5EF4-FFF2-40B4-BE49-F238E27FC236}">
                <a16:creationId xmlns:a16="http://schemas.microsoft.com/office/drawing/2014/main" id="{14C622DA-920B-B19F-F2C4-B0285D517958}"/>
              </a:ext>
            </a:extLst>
          </p:cNvPr>
          <p:cNvGrpSpPr/>
          <p:nvPr/>
        </p:nvGrpSpPr>
        <p:grpSpPr>
          <a:xfrm>
            <a:off x="1967132" y="1849909"/>
            <a:ext cx="2520978" cy="2679989"/>
            <a:chOff x="1925187" y="1745204"/>
            <a:chExt cx="2470558" cy="3120412"/>
          </a:xfrm>
        </p:grpSpPr>
        <p:sp>
          <p:nvSpPr>
            <p:cNvPr id="15" name="矩形: 圆角 47">
              <a:extLst>
                <a:ext uri="{FF2B5EF4-FFF2-40B4-BE49-F238E27FC236}">
                  <a16:creationId xmlns:a16="http://schemas.microsoft.com/office/drawing/2014/main" id="{92D42483-6197-71D4-855B-A9694B16BA90}"/>
                </a:ext>
              </a:extLst>
            </p:cNvPr>
            <p:cNvSpPr/>
            <p:nvPr/>
          </p:nvSpPr>
          <p:spPr bwMode="auto">
            <a:xfrm>
              <a:off x="2055129" y="1860145"/>
              <a:ext cx="2210674" cy="698498"/>
            </a:xfrm>
            <a:prstGeom prst="roundRect">
              <a:avLst/>
            </a:prstGeom>
            <a:solidFill>
              <a:schemeClr val="accent5">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Dedicated Load Intensity</a:t>
              </a:r>
            </a:p>
            <a:p>
              <a:pPr marL="0" marR="0" lvl="0" indent="0" algn="ctr" defTabSz="914400" rtl="0" eaLnBrk="1" fontAlgn="auto" latinLnBrk="0" hangingPunct="1">
                <a:lnSpc>
                  <a:spcPct val="100000"/>
                </a:lnSpc>
                <a:spcBef>
                  <a:spcPct val="1"/>
                </a:spcBef>
                <a:spcAft>
                  <a:spcPct val="1"/>
                </a:spcAft>
                <a:buClrTx/>
                <a:buSzTx/>
                <a:buFontTx/>
                <a:buNone/>
                <a:tabLst/>
                <a:defRPr/>
              </a:pPr>
              <a:r>
                <a:rPr lang="en-US" sz="1400" dirty="0">
                  <a:solidFill>
                    <a:prstClr val="black">
                      <a:alpha val="100000"/>
                    </a:prstClr>
                  </a:solidFill>
                  <a:latin typeface="Arial"/>
                  <a:ea typeface="新細明體"/>
                </a:rPr>
                <a:t>Generator</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矩形: 圆角 47">
              <a:extLst>
                <a:ext uri="{FF2B5EF4-FFF2-40B4-BE49-F238E27FC236}">
                  <a16:creationId xmlns:a16="http://schemas.microsoft.com/office/drawing/2014/main" id="{F0C76A9F-03D5-1C22-2FD5-F3C72E7C72C7}"/>
                </a:ext>
              </a:extLst>
            </p:cNvPr>
            <p:cNvSpPr/>
            <p:nvPr/>
          </p:nvSpPr>
          <p:spPr bwMode="auto">
            <a:xfrm>
              <a:off x="2055129" y="2945528"/>
              <a:ext cx="2210674" cy="698498"/>
            </a:xfrm>
            <a:prstGeom prst="roundRect">
              <a:avLst/>
            </a:prstGeom>
            <a:solidFill>
              <a:schemeClr val="accent5">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Dedicated Load</a:t>
              </a:r>
            </a:p>
            <a:p>
              <a:pPr marL="0" marR="0" lvl="0" indent="0" algn="ctr" defTabSz="914400" rtl="0" eaLnBrk="1" fontAlgn="auto" latinLnBrk="0" hangingPunct="1">
                <a:lnSpc>
                  <a:spcPct val="100000"/>
                </a:lnSpc>
                <a:spcBef>
                  <a:spcPct val="1"/>
                </a:spcBef>
                <a:spcAft>
                  <a:spcPct val="1"/>
                </a:spcAft>
                <a:buClrTx/>
                <a:buSzTx/>
                <a:buFontTx/>
                <a:buNone/>
                <a:tabLst/>
                <a:defRPr/>
              </a:pPr>
              <a:r>
                <a:rPr lang="en-US" sz="1400" dirty="0">
                  <a:solidFill>
                    <a:prstClr val="black">
                      <a:alpha val="100000"/>
                    </a:prstClr>
                  </a:solidFill>
                  <a:latin typeface="Arial"/>
                  <a:ea typeface="新細明體"/>
                </a:rPr>
                <a:t>Executor</a:t>
              </a: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 </a:t>
              </a:r>
            </a:p>
          </p:txBody>
        </p:sp>
        <p:sp>
          <p:nvSpPr>
            <p:cNvPr id="17" name="矩形: 圆角 47">
              <a:extLst>
                <a:ext uri="{FF2B5EF4-FFF2-40B4-BE49-F238E27FC236}">
                  <a16:creationId xmlns:a16="http://schemas.microsoft.com/office/drawing/2014/main" id="{C19E5384-4651-0357-CAE4-C1C80581C77A}"/>
                </a:ext>
              </a:extLst>
            </p:cNvPr>
            <p:cNvSpPr/>
            <p:nvPr/>
          </p:nvSpPr>
          <p:spPr bwMode="auto">
            <a:xfrm>
              <a:off x="2055129" y="4030911"/>
              <a:ext cx="2210674" cy="698498"/>
            </a:xfrm>
            <a:prstGeom prst="roundRect">
              <a:avLst/>
            </a:prstGeom>
            <a:solidFill>
              <a:schemeClr val="accent5">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Dedicated Service</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Client </a:t>
              </a:r>
              <a:r>
                <a:rPr lang="en-US" sz="1400" dirty="0">
                  <a:solidFill>
                    <a:prstClr val="black">
                      <a:alpha val="100000"/>
                    </a:prstClr>
                  </a:solidFill>
                  <a:latin typeface="Arial"/>
                  <a:ea typeface="新細明體"/>
                </a:rPr>
                <a:t>&amp;</a:t>
              </a: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 Protocol</a:t>
              </a:r>
            </a:p>
          </p:txBody>
        </p:sp>
        <p:cxnSp>
          <p:nvCxnSpPr>
            <p:cNvPr id="18" name="直接箭头连接符 3">
              <a:extLst>
                <a:ext uri="{FF2B5EF4-FFF2-40B4-BE49-F238E27FC236}">
                  <a16:creationId xmlns:a16="http://schemas.microsoft.com/office/drawing/2014/main" id="{12F76852-FD0C-D22A-08FF-7DD9B9EBA149}"/>
                </a:ext>
              </a:extLst>
            </p:cNvPr>
            <p:cNvCxnSpPr>
              <a:cxnSpLocks/>
              <a:stCxn id="15" idx="2"/>
              <a:endCxn id="16" idx="0"/>
            </p:cNvCxnSpPr>
            <p:nvPr/>
          </p:nvCxnSpPr>
          <p:spPr bwMode="auto">
            <a:xfrm>
              <a:off x="3160466" y="2558643"/>
              <a:ext cx="0" cy="386885"/>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19" name="直接箭头连接符 3">
              <a:extLst>
                <a:ext uri="{FF2B5EF4-FFF2-40B4-BE49-F238E27FC236}">
                  <a16:creationId xmlns:a16="http://schemas.microsoft.com/office/drawing/2014/main" id="{F14B343C-589D-06CF-4EA4-C62E001B653E}"/>
                </a:ext>
              </a:extLst>
            </p:cNvPr>
            <p:cNvCxnSpPr>
              <a:cxnSpLocks/>
              <a:stCxn id="16" idx="2"/>
              <a:endCxn id="17" idx="0"/>
            </p:cNvCxnSpPr>
            <p:nvPr/>
          </p:nvCxnSpPr>
          <p:spPr bwMode="auto">
            <a:xfrm>
              <a:off x="3160466" y="3644026"/>
              <a:ext cx="0" cy="386885"/>
            </a:xfrm>
            <a:prstGeom prst="straightConnector1">
              <a:avLst/>
            </a:prstGeom>
            <a:noFill/>
            <a:ln w="19050" cap="flat" cmpd="sng" algn="ctr">
              <a:solidFill>
                <a:schemeClr val="tx1"/>
              </a:solidFill>
              <a:prstDash val="solid"/>
              <a:round/>
              <a:headEnd type="none" w="med" len="med"/>
              <a:tailEnd type="triangle" w="med" len="med"/>
            </a:ln>
            <a:effectLst/>
          </p:spPr>
        </p:cxnSp>
        <p:sp>
          <p:nvSpPr>
            <p:cNvPr id="20" name="矩形 19">
              <a:extLst>
                <a:ext uri="{FF2B5EF4-FFF2-40B4-BE49-F238E27FC236}">
                  <a16:creationId xmlns:a16="http://schemas.microsoft.com/office/drawing/2014/main" id="{A5569478-094B-944B-775A-0C00F039CE0A}"/>
                </a:ext>
              </a:extLst>
            </p:cNvPr>
            <p:cNvSpPr/>
            <p:nvPr/>
          </p:nvSpPr>
          <p:spPr bwMode="auto">
            <a:xfrm>
              <a:off x="1925187" y="1745204"/>
              <a:ext cx="2470558" cy="3120412"/>
            </a:xfrm>
            <a:prstGeom prst="rect">
              <a:avLst/>
            </a:prstGeom>
            <a:noFill/>
            <a:ln w="15875" cap="flat" cmpd="sng" algn="ctr">
              <a:solidFill>
                <a:schemeClr val="bg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grpSp>
      <p:grpSp>
        <p:nvGrpSpPr>
          <p:cNvPr id="35" name="组合 34">
            <a:extLst>
              <a:ext uri="{FF2B5EF4-FFF2-40B4-BE49-F238E27FC236}">
                <a16:creationId xmlns:a16="http://schemas.microsoft.com/office/drawing/2014/main" id="{2CBE2431-EAA0-74DE-2D47-9A8AC6983B0A}"/>
              </a:ext>
            </a:extLst>
          </p:cNvPr>
          <p:cNvGrpSpPr/>
          <p:nvPr/>
        </p:nvGrpSpPr>
        <p:grpSpPr>
          <a:xfrm>
            <a:off x="6895153" y="1948627"/>
            <a:ext cx="4574972" cy="2481159"/>
            <a:chOff x="6808889" y="1994368"/>
            <a:chExt cx="5102081" cy="2869264"/>
          </a:xfrm>
        </p:grpSpPr>
        <p:sp>
          <p:nvSpPr>
            <p:cNvPr id="22" name="矩形: 圆角 47">
              <a:extLst>
                <a:ext uri="{FF2B5EF4-FFF2-40B4-BE49-F238E27FC236}">
                  <a16:creationId xmlns:a16="http://schemas.microsoft.com/office/drawing/2014/main" id="{F4248169-C8FD-1CE7-02AF-5478630C3132}"/>
                </a:ext>
              </a:extLst>
            </p:cNvPr>
            <p:cNvSpPr/>
            <p:nvPr/>
          </p:nvSpPr>
          <p:spPr bwMode="auto">
            <a:xfrm>
              <a:off x="6808889" y="1994368"/>
              <a:ext cx="1533963" cy="698498"/>
            </a:xfrm>
            <a:prstGeom prst="roundRect">
              <a:avLst/>
            </a:prstGeom>
            <a:solidFill>
              <a:schemeClr val="accent4">
                <a:lumMod val="20000"/>
                <a:lumOff val="8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Load Pattern #1</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矩形: 圆角 47">
              <a:extLst>
                <a:ext uri="{FF2B5EF4-FFF2-40B4-BE49-F238E27FC236}">
                  <a16:creationId xmlns:a16="http://schemas.microsoft.com/office/drawing/2014/main" id="{058F6058-CFFB-C988-76AE-DE850D9DF894}"/>
                </a:ext>
              </a:extLst>
            </p:cNvPr>
            <p:cNvSpPr/>
            <p:nvPr/>
          </p:nvSpPr>
          <p:spPr bwMode="auto">
            <a:xfrm>
              <a:off x="8592948" y="1994368"/>
              <a:ext cx="1533963" cy="698498"/>
            </a:xfrm>
            <a:prstGeom prst="roundRect">
              <a:avLst/>
            </a:prstGeom>
            <a:solidFill>
              <a:schemeClr val="accent4">
                <a:lumMod val="20000"/>
                <a:lumOff val="8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Load Pattern #2</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矩形: 圆角 47">
              <a:extLst>
                <a:ext uri="{FF2B5EF4-FFF2-40B4-BE49-F238E27FC236}">
                  <a16:creationId xmlns:a16="http://schemas.microsoft.com/office/drawing/2014/main" id="{30A72747-E6F2-1D49-1245-39AC6B64C082}"/>
                </a:ext>
              </a:extLst>
            </p:cNvPr>
            <p:cNvSpPr/>
            <p:nvPr/>
          </p:nvSpPr>
          <p:spPr bwMode="auto">
            <a:xfrm>
              <a:off x="10377007" y="1994368"/>
              <a:ext cx="1533963" cy="698498"/>
            </a:xfrm>
            <a:prstGeom prst="roundRect">
              <a:avLst/>
            </a:prstGeom>
            <a:solidFill>
              <a:schemeClr val="accent4">
                <a:lumMod val="20000"/>
                <a:lumOff val="8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Load Pattern #3</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矩形: 圆角 47">
              <a:extLst>
                <a:ext uri="{FF2B5EF4-FFF2-40B4-BE49-F238E27FC236}">
                  <a16:creationId xmlns:a16="http://schemas.microsoft.com/office/drawing/2014/main" id="{5F3D62EB-2F92-2D53-D262-7C219D383E2F}"/>
                </a:ext>
              </a:extLst>
            </p:cNvPr>
            <p:cNvSpPr/>
            <p:nvPr/>
          </p:nvSpPr>
          <p:spPr bwMode="auto">
            <a:xfrm>
              <a:off x="8254592" y="3090384"/>
              <a:ext cx="2210674" cy="698498"/>
            </a:xfrm>
            <a:prstGeom prst="roundRect">
              <a:avLst/>
            </a:prstGeom>
            <a:solidFill>
              <a:schemeClr val="accent6">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General-Purpose</a:t>
              </a:r>
            </a:p>
            <a:p>
              <a:pPr marL="0" marR="0" lvl="0" indent="0" algn="ctr" defTabSz="914400" rtl="0" eaLnBrk="1" fontAlgn="auto" latinLnBrk="0" hangingPunct="1">
                <a:lnSpc>
                  <a:spcPct val="100000"/>
                </a:lnSpc>
                <a:spcBef>
                  <a:spcPct val="1"/>
                </a:spcBef>
                <a:spcAft>
                  <a:spcPct val="1"/>
                </a:spcAft>
                <a:buClrTx/>
                <a:buSzTx/>
                <a:buFontTx/>
                <a:buNone/>
                <a:tabLst/>
                <a:defRPr/>
              </a:pPr>
              <a:r>
                <a:rPr lang="en-US" sz="1400" dirty="0">
                  <a:solidFill>
                    <a:prstClr val="black">
                      <a:alpha val="100000"/>
                    </a:prstClr>
                  </a:solidFill>
                  <a:latin typeface="Arial"/>
                  <a:ea typeface="新細明體"/>
                </a:rPr>
                <a:t>Load Executor</a:t>
              </a:r>
              <a:endPar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sp>
          <p:nvSpPr>
            <p:cNvPr id="26" name="矩形: 圆角 47">
              <a:extLst>
                <a:ext uri="{FF2B5EF4-FFF2-40B4-BE49-F238E27FC236}">
                  <a16:creationId xmlns:a16="http://schemas.microsoft.com/office/drawing/2014/main" id="{3B0E10C5-86A2-4BA4-FDE4-CE7EF38E2F1C}"/>
                </a:ext>
              </a:extLst>
            </p:cNvPr>
            <p:cNvSpPr/>
            <p:nvPr/>
          </p:nvSpPr>
          <p:spPr bwMode="auto">
            <a:xfrm>
              <a:off x="6836242" y="4165134"/>
              <a:ext cx="1533963" cy="698498"/>
            </a:xfrm>
            <a:prstGeom prst="roundRect">
              <a:avLst/>
            </a:prstGeom>
            <a:solidFill>
              <a:schemeClr val="accent3">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Service #A</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矩形: 圆角 47">
              <a:extLst>
                <a:ext uri="{FF2B5EF4-FFF2-40B4-BE49-F238E27FC236}">
                  <a16:creationId xmlns:a16="http://schemas.microsoft.com/office/drawing/2014/main" id="{7B439DD6-2DCA-6447-F56D-18B0C63A0A6C}"/>
                </a:ext>
              </a:extLst>
            </p:cNvPr>
            <p:cNvSpPr/>
            <p:nvPr/>
          </p:nvSpPr>
          <p:spPr bwMode="auto">
            <a:xfrm>
              <a:off x="8592948" y="4165134"/>
              <a:ext cx="1533963" cy="698498"/>
            </a:xfrm>
            <a:prstGeom prst="roundRect">
              <a:avLst/>
            </a:prstGeom>
            <a:solidFill>
              <a:schemeClr val="accent3">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Service #B</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矩形: 圆角 47">
              <a:extLst>
                <a:ext uri="{FF2B5EF4-FFF2-40B4-BE49-F238E27FC236}">
                  <a16:creationId xmlns:a16="http://schemas.microsoft.com/office/drawing/2014/main" id="{F001E07E-77CB-63F8-14F2-3191C065F0D4}"/>
                </a:ext>
              </a:extLst>
            </p:cNvPr>
            <p:cNvSpPr/>
            <p:nvPr/>
          </p:nvSpPr>
          <p:spPr bwMode="auto">
            <a:xfrm>
              <a:off x="10377007" y="4165134"/>
              <a:ext cx="1533963" cy="698498"/>
            </a:xfrm>
            <a:prstGeom prst="roundRect">
              <a:avLst/>
            </a:prstGeom>
            <a:solidFill>
              <a:schemeClr val="accent3">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400" b="0" i="0" u="none" strike="noStrike" kern="1200" cap="none" spc="0" normalizeH="0" baseline="0" noProof="0" dirty="0">
                  <a:ln>
                    <a:noFill/>
                  </a:ln>
                  <a:solidFill>
                    <a:prstClr val="black">
                      <a:alpha val="100000"/>
                    </a:prstClr>
                  </a:solidFill>
                  <a:effectLst/>
                  <a:uLnTx/>
                  <a:uFillTx/>
                  <a:latin typeface="Arial"/>
                  <a:ea typeface="新細明體"/>
                  <a:cs typeface="+mn-cs"/>
                </a:rPr>
                <a:t>Service #C</a:t>
              </a: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9" name="直接箭头连接符 3">
              <a:extLst>
                <a:ext uri="{FF2B5EF4-FFF2-40B4-BE49-F238E27FC236}">
                  <a16:creationId xmlns:a16="http://schemas.microsoft.com/office/drawing/2014/main" id="{934535C6-2819-B366-DEA1-5F2C4DD66D0C}"/>
                </a:ext>
              </a:extLst>
            </p:cNvPr>
            <p:cNvCxnSpPr>
              <a:cxnSpLocks/>
              <a:stCxn id="23" idx="2"/>
              <a:endCxn id="25" idx="0"/>
            </p:cNvCxnSpPr>
            <p:nvPr/>
          </p:nvCxnSpPr>
          <p:spPr bwMode="auto">
            <a:xfrm flipH="1">
              <a:off x="9359929" y="2692866"/>
              <a:ext cx="1" cy="397518"/>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30" name="直接箭头连接符 3">
              <a:extLst>
                <a:ext uri="{FF2B5EF4-FFF2-40B4-BE49-F238E27FC236}">
                  <a16:creationId xmlns:a16="http://schemas.microsoft.com/office/drawing/2014/main" id="{A2BB0866-3DA5-8C38-3059-F0E2286321EE}"/>
                </a:ext>
              </a:extLst>
            </p:cNvPr>
            <p:cNvCxnSpPr>
              <a:cxnSpLocks/>
              <a:stCxn id="25" idx="2"/>
              <a:endCxn id="27" idx="0"/>
            </p:cNvCxnSpPr>
            <p:nvPr/>
          </p:nvCxnSpPr>
          <p:spPr bwMode="auto">
            <a:xfrm>
              <a:off x="9359929" y="3788882"/>
              <a:ext cx="1" cy="376252"/>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31" name="连接符: 曲线 30">
              <a:extLst>
                <a:ext uri="{FF2B5EF4-FFF2-40B4-BE49-F238E27FC236}">
                  <a16:creationId xmlns:a16="http://schemas.microsoft.com/office/drawing/2014/main" id="{8A6A0B33-D475-CA74-97CF-57BAD4CCEFF3}"/>
                </a:ext>
              </a:extLst>
            </p:cNvPr>
            <p:cNvCxnSpPr>
              <a:stCxn id="22" idx="2"/>
              <a:endCxn id="25" idx="0"/>
            </p:cNvCxnSpPr>
            <p:nvPr/>
          </p:nvCxnSpPr>
          <p:spPr bwMode="auto">
            <a:xfrm rot="16200000" flipH="1">
              <a:off x="8269141" y="1999596"/>
              <a:ext cx="397518" cy="1784058"/>
            </a:xfrm>
            <a:prstGeom prst="curvedConnector3">
              <a:avLst/>
            </a:prstGeom>
            <a:noFill/>
            <a:ln w="15875" cap="flat" cmpd="sng" algn="ctr">
              <a:solidFill>
                <a:schemeClr val="tx1"/>
              </a:solidFill>
              <a:prstDash val="solid"/>
              <a:round/>
              <a:headEnd type="none" w="med" len="med"/>
              <a:tailEnd type="triangle"/>
            </a:ln>
            <a:effectLst/>
          </p:spPr>
        </p:cxnSp>
        <p:cxnSp>
          <p:nvCxnSpPr>
            <p:cNvPr id="32" name="连接符: 曲线 31">
              <a:extLst>
                <a:ext uri="{FF2B5EF4-FFF2-40B4-BE49-F238E27FC236}">
                  <a16:creationId xmlns:a16="http://schemas.microsoft.com/office/drawing/2014/main" id="{D4481A2A-FB33-3AAA-3B8F-E2FA14CD5DDE}"/>
                </a:ext>
              </a:extLst>
            </p:cNvPr>
            <p:cNvCxnSpPr>
              <a:cxnSpLocks/>
              <a:stCxn id="24" idx="2"/>
              <a:endCxn id="25" idx="0"/>
            </p:cNvCxnSpPr>
            <p:nvPr/>
          </p:nvCxnSpPr>
          <p:spPr bwMode="auto">
            <a:xfrm rot="5400000">
              <a:off x="10053200" y="1999595"/>
              <a:ext cx="397518" cy="1784060"/>
            </a:xfrm>
            <a:prstGeom prst="curvedConnector3">
              <a:avLst>
                <a:gd name="adj1" fmla="val 50000"/>
              </a:avLst>
            </a:prstGeom>
            <a:noFill/>
            <a:ln w="15875" cap="flat" cmpd="sng" algn="ctr">
              <a:solidFill>
                <a:schemeClr val="tx1"/>
              </a:solidFill>
              <a:prstDash val="solid"/>
              <a:round/>
              <a:headEnd type="none" w="med" len="med"/>
              <a:tailEnd type="triangle"/>
            </a:ln>
            <a:effectLst/>
          </p:spPr>
        </p:cxnSp>
        <p:cxnSp>
          <p:nvCxnSpPr>
            <p:cNvPr id="33" name="连接符: 曲线 32">
              <a:extLst>
                <a:ext uri="{FF2B5EF4-FFF2-40B4-BE49-F238E27FC236}">
                  <a16:creationId xmlns:a16="http://schemas.microsoft.com/office/drawing/2014/main" id="{3F45BC84-48E1-623B-6255-5691267917F2}"/>
                </a:ext>
              </a:extLst>
            </p:cNvPr>
            <p:cNvCxnSpPr>
              <a:cxnSpLocks/>
              <a:stCxn id="25" idx="2"/>
              <a:endCxn id="26" idx="0"/>
            </p:cNvCxnSpPr>
            <p:nvPr/>
          </p:nvCxnSpPr>
          <p:spPr bwMode="auto">
            <a:xfrm rot="5400000">
              <a:off x="8293451" y="3098656"/>
              <a:ext cx="376252" cy="1756705"/>
            </a:xfrm>
            <a:prstGeom prst="curvedConnector3">
              <a:avLst/>
            </a:prstGeom>
            <a:noFill/>
            <a:ln w="15875" cap="flat" cmpd="sng" algn="ctr">
              <a:solidFill>
                <a:schemeClr val="tx1"/>
              </a:solidFill>
              <a:prstDash val="solid"/>
              <a:round/>
              <a:headEnd type="none" w="med" len="med"/>
              <a:tailEnd type="triangle"/>
            </a:ln>
            <a:effectLst/>
          </p:spPr>
        </p:cxnSp>
        <p:cxnSp>
          <p:nvCxnSpPr>
            <p:cNvPr id="34" name="连接符: 曲线 33">
              <a:extLst>
                <a:ext uri="{FF2B5EF4-FFF2-40B4-BE49-F238E27FC236}">
                  <a16:creationId xmlns:a16="http://schemas.microsoft.com/office/drawing/2014/main" id="{FDD019ED-F138-2088-2588-2D330743E9E7}"/>
                </a:ext>
              </a:extLst>
            </p:cNvPr>
            <p:cNvCxnSpPr>
              <a:cxnSpLocks/>
              <a:stCxn id="25" idx="2"/>
              <a:endCxn id="28" idx="0"/>
            </p:cNvCxnSpPr>
            <p:nvPr/>
          </p:nvCxnSpPr>
          <p:spPr bwMode="auto">
            <a:xfrm rot="16200000" flipH="1">
              <a:off x="10063833" y="3084978"/>
              <a:ext cx="376252" cy="1784060"/>
            </a:xfrm>
            <a:prstGeom prst="curvedConnector3">
              <a:avLst>
                <a:gd name="adj1" fmla="val 50000"/>
              </a:avLst>
            </a:prstGeom>
            <a:noFill/>
            <a:ln w="15875" cap="flat" cmpd="sng" algn="ctr">
              <a:solidFill>
                <a:schemeClr val="tx1"/>
              </a:solidFill>
              <a:prstDash val="solid"/>
              <a:round/>
              <a:headEnd type="none" w="med" len="med"/>
              <a:tailEnd type="triangle"/>
            </a:ln>
            <a:effectLst/>
          </p:spPr>
        </p:cxnSp>
      </p:grpSp>
      <p:sp>
        <p:nvSpPr>
          <p:cNvPr id="55" name="矩形 54">
            <a:extLst>
              <a:ext uri="{FF2B5EF4-FFF2-40B4-BE49-F238E27FC236}">
                <a16:creationId xmlns:a16="http://schemas.microsoft.com/office/drawing/2014/main" id="{CDBAECC5-4C0C-639A-362B-B0D8BAEF0D5A}"/>
              </a:ext>
            </a:extLst>
          </p:cNvPr>
          <p:cNvSpPr/>
          <p:nvPr/>
        </p:nvSpPr>
        <p:spPr bwMode="auto">
          <a:xfrm>
            <a:off x="6816453" y="1849908"/>
            <a:ext cx="4751133" cy="805391"/>
          </a:xfrm>
          <a:prstGeom prst="rect">
            <a:avLst/>
          </a:prstGeom>
          <a:noFill/>
          <a:ln w="15875" cap="flat" cmpd="sng" algn="ctr">
            <a:solidFill>
              <a:schemeClr val="bg1">
                <a:lumMod val="50000"/>
              </a:schemeClr>
            </a:solidFill>
            <a:prstDash val="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sp>
        <p:nvSpPr>
          <p:cNvPr id="57" name="矩形 56">
            <a:extLst>
              <a:ext uri="{FF2B5EF4-FFF2-40B4-BE49-F238E27FC236}">
                <a16:creationId xmlns:a16="http://schemas.microsoft.com/office/drawing/2014/main" id="{3D3D55E4-BEF0-DFE1-EC11-A6AEC7E6D168}"/>
              </a:ext>
            </a:extLst>
          </p:cNvPr>
          <p:cNvSpPr/>
          <p:nvPr/>
        </p:nvSpPr>
        <p:spPr bwMode="auto">
          <a:xfrm>
            <a:off x="6816453" y="3725082"/>
            <a:ext cx="4751133" cy="805391"/>
          </a:xfrm>
          <a:prstGeom prst="rect">
            <a:avLst/>
          </a:prstGeom>
          <a:noFill/>
          <a:ln w="15875" cap="flat" cmpd="sng" algn="ctr">
            <a:solidFill>
              <a:schemeClr val="bg1">
                <a:lumMod val="50000"/>
              </a:schemeClr>
            </a:solidFill>
            <a:prstDash val="dash"/>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sp>
        <p:nvSpPr>
          <p:cNvPr id="59" name="文本框 58">
            <a:extLst>
              <a:ext uri="{FF2B5EF4-FFF2-40B4-BE49-F238E27FC236}">
                <a16:creationId xmlns:a16="http://schemas.microsoft.com/office/drawing/2014/main" id="{1BE71674-8300-15F7-694B-97A3CFA553FB}"/>
              </a:ext>
            </a:extLst>
          </p:cNvPr>
          <p:cNvSpPr txBox="1"/>
          <p:nvPr/>
        </p:nvSpPr>
        <p:spPr>
          <a:xfrm>
            <a:off x="5427589" y="1983197"/>
            <a:ext cx="1004509" cy="523220"/>
          </a:xfrm>
          <a:prstGeom prst="rect">
            <a:avLst/>
          </a:prstGeom>
          <a:noFill/>
        </p:spPr>
        <p:txBody>
          <a:bodyPr wrap="square">
            <a:spAutoFit/>
          </a:bodyPr>
          <a:lstStyle/>
          <a:p>
            <a:pPr algn="ctr"/>
            <a:r>
              <a:rPr kumimoji="0" lang="en-US" altLang="zh-CN" sz="1400" b="1" i="1" u="none" strike="noStrike" kern="1200" cap="none" spc="0" normalizeH="0" baseline="0" noProof="0" dirty="0">
                <a:ln>
                  <a:noFill/>
                </a:ln>
                <a:solidFill>
                  <a:prstClr val="black">
                    <a:alpha val="100000"/>
                  </a:prstClr>
                </a:solidFill>
                <a:effectLst/>
                <a:uLnTx/>
                <a:uFillTx/>
                <a:latin typeface="Arial"/>
                <a:ea typeface="新細明體"/>
                <a:cs typeface="+mn-cs"/>
              </a:rPr>
              <a:t>Load Gen</a:t>
            </a:r>
          </a:p>
          <a:p>
            <a:pPr algn="ctr"/>
            <a:r>
              <a:rPr kumimoji="0" lang="en-US" altLang="zh-CN" sz="1400" b="1" i="1" u="none" strike="noStrike" kern="1200" cap="none" spc="0" normalizeH="0" baseline="0" noProof="0" dirty="0">
                <a:ln>
                  <a:noFill/>
                </a:ln>
                <a:solidFill>
                  <a:prstClr val="black">
                    <a:alpha val="100000"/>
                  </a:prstClr>
                </a:solidFill>
                <a:effectLst/>
                <a:uLnTx/>
                <a:uFillTx/>
                <a:latin typeface="Arial"/>
                <a:ea typeface="新細明體"/>
                <a:cs typeface="+mn-cs"/>
              </a:rPr>
              <a:t>Frontend</a:t>
            </a:r>
            <a:endParaRPr lang="zh-CN" altLang="en-US" b="1" i="1" dirty="0"/>
          </a:p>
        </p:txBody>
      </p:sp>
      <p:sp>
        <p:nvSpPr>
          <p:cNvPr id="62" name="箭头: 右 61">
            <a:extLst>
              <a:ext uri="{FF2B5EF4-FFF2-40B4-BE49-F238E27FC236}">
                <a16:creationId xmlns:a16="http://schemas.microsoft.com/office/drawing/2014/main" id="{B0E720CF-DB14-F651-BA59-46FD23230460}"/>
              </a:ext>
            </a:extLst>
          </p:cNvPr>
          <p:cNvSpPr/>
          <p:nvPr/>
        </p:nvSpPr>
        <p:spPr bwMode="auto">
          <a:xfrm>
            <a:off x="6381695" y="2181550"/>
            <a:ext cx="373310" cy="188752"/>
          </a:xfrm>
          <a:prstGeom prst="rightArrow">
            <a:avLst/>
          </a:prstGeom>
          <a:no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sp>
        <p:nvSpPr>
          <p:cNvPr id="64" name="文本框 63">
            <a:extLst>
              <a:ext uri="{FF2B5EF4-FFF2-40B4-BE49-F238E27FC236}">
                <a16:creationId xmlns:a16="http://schemas.microsoft.com/office/drawing/2014/main" id="{DE92F018-56C3-CB08-1B3F-4A3129DD2D94}"/>
              </a:ext>
            </a:extLst>
          </p:cNvPr>
          <p:cNvSpPr txBox="1"/>
          <p:nvPr/>
        </p:nvSpPr>
        <p:spPr>
          <a:xfrm>
            <a:off x="5427589" y="3849156"/>
            <a:ext cx="1004509" cy="523220"/>
          </a:xfrm>
          <a:prstGeom prst="rect">
            <a:avLst/>
          </a:prstGeom>
          <a:noFill/>
        </p:spPr>
        <p:txBody>
          <a:bodyPr wrap="square">
            <a:spAutoFit/>
          </a:bodyPr>
          <a:lstStyle/>
          <a:p>
            <a:pPr algn="ctr"/>
            <a:r>
              <a:rPr kumimoji="0" lang="en-US" altLang="zh-CN" sz="1400" b="1" i="1" u="none" strike="noStrike" kern="1200" cap="none" spc="0" normalizeH="0" baseline="0" noProof="0" dirty="0">
                <a:ln>
                  <a:noFill/>
                </a:ln>
                <a:solidFill>
                  <a:prstClr val="black">
                    <a:alpha val="100000"/>
                  </a:prstClr>
                </a:solidFill>
                <a:effectLst/>
                <a:uLnTx/>
                <a:uFillTx/>
                <a:latin typeface="Arial"/>
                <a:ea typeface="新細明體"/>
                <a:cs typeface="+mn-cs"/>
              </a:rPr>
              <a:t>Load Gen</a:t>
            </a:r>
          </a:p>
          <a:p>
            <a:pPr algn="ctr"/>
            <a:r>
              <a:rPr kumimoji="0" lang="en-US" altLang="zh-CN" sz="1400" b="1" i="1" u="none" strike="noStrike" kern="1200" cap="none" spc="0" normalizeH="0" baseline="0" noProof="0" dirty="0">
                <a:ln>
                  <a:noFill/>
                </a:ln>
                <a:solidFill>
                  <a:prstClr val="black">
                    <a:alpha val="100000"/>
                  </a:prstClr>
                </a:solidFill>
                <a:effectLst/>
                <a:uLnTx/>
                <a:uFillTx/>
                <a:latin typeface="Arial"/>
                <a:ea typeface="新細明體"/>
                <a:cs typeface="+mn-cs"/>
              </a:rPr>
              <a:t>Backend</a:t>
            </a:r>
            <a:endParaRPr lang="zh-CN" altLang="en-US" b="1" i="1" dirty="0"/>
          </a:p>
        </p:txBody>
      </p:sp>
      <p:sp>
        <p:nvSpPr>
          <p:cNvPr id="66" name="箭头: 右 65">
            <a:extLst>
              <a:ext uri="{FF2B5EF4-FFF2-40B4-BE49-F238E27FC236}">
                <a16:creationId xmlns:a16="http://schemas.microsoft.com/office/drawing/2014/main" id="{06F2C893-9B2A-E46B-83C7-63ACDC1DA34F}"/>
              </a:ext>
            </a:extLst>
          </p:cNvPr>
          <p:cNvSpPr/>
          <p:nvPr/>
        </p:nvSpPr>
        <p:spPr bwMode="auto">
          <a:xfrm>
            <a:off x="6381695" y="4047509"/>
            <a:ext cx="373310" cy="188752"/>
          </a:xfrm>
          <a:prstGeom prst="rightArrow">
            <a:avLst/>
          </a:prstGeom>
          <a:no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spTree>
    <p:extLst>
      <p:ext uri="{BB962C8B-B14F-4D97-AF65-F5344CB8AC3E}">
        <p14:creationId xmlns:p14="http://schemas.microsoft.com/office/powerpoint/2010/main" val="2069240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4D846-8423-06B7-DF97-34D8323223F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DD73B5F2-FBBB-ECD3-3086-32CB2E7C3AAE}"/>
              </a:ext>
            </a:extLst>
          </p:cNvPr>
          <p:cNvSpPr>
            <a:spLocks noGrp="1"/>
          </p:cNvSpPr>
          <p:nvPr>
            <p:ph type="title"/>
          </p:nvPr>
        </p:nvSpPr>
        <p:spPr>
          <a:xfrm>
            <a:off x="1296610" y="144466"/>
            <a:ext cx="10270977" cy="692151"/>
          </a:xfrm>
        </p:spPr>
        <p:txBody>
          <a:bodyPr/>
          <a:lstStyle/>
          <a:p>
            <a:r>
              <a:rPr lang="en-US" altLang="zh-TW" sz="3200" dirty="0"/>
              <a:t>Load Intensity Generation Passes</a:t>
            </a:r>
            <a:endParaRPr lang="zh-TW" altLang="en-US" sz="3200" dirty="0"/>
          </a:p>
        </p:txBody>
      </p:sp>
      <p:sp>
        <p:nvSpPr>
          <p:cNvPr id="5" name="灯片编号占位符 1">
            <a:extLst>
              <a:ext uri="{FF2B5EF4-FFF2-40B4-BE49-F238E27FC236}">
                <a16:creationId xmlns:a16="http://schemas.microsoft.com/office/drawing/2014/main" id="{9F6F5782-E808-A563-9F7A-ACB4083CD7FC}"/>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1F1ED266-B393-C028-784B-D63511DB23C6}"/>
              </a:ext>
            </a:extLst>
          </p:cNvPr>
          <p:cNvSpPr txBox="1">
            <a:spLocks/>
          </p:cNvSpPr>
          <p:nvPr/>
        </p:nvSpPr>
        <p:spPr bwMode="auto">
          <a:xfrm>
            <a:off x="1295651" y="1138942"/>
            <a:ext cx="6761016" cy="48852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i="1" kern="0" dirty="0">
                <a:solidFill>
                  <a:prstClr val="black"/>
                </a:solidFill>
                <a:latin typeface="Times New Roman" panose="02020603050405020304" pitchFamily="18" charset="0"/>
                <a:cs typeface="Times New Roman" panose="02020603050405020304" pitchFamily="18" charset="0"/>
              </a:rPr>
              <a:t>Entrance Passes</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Synthesis Pass</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Model variation with statistical distributions</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Replay Pass</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Reproduce the input trace</a:t>
            </a:r>
            <a:endParaRPr kumimoji="1" lang="en-US" altLang="zh-CN" sz="16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kumimoji="1" lang="en-US" altLang="zh-CN" sz="2400" b="1"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Transformation Passes</a:t>
            </a:r>
            <a:endParaRPr kumimoji="1" lang="en-US" altLang="zh-CN" sz="734" b="1"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a:p>
            <a:pPr marL="742931" lvl="1" indent="-342900">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(Static) Segment-Wise Aggregation Pass</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Merge multiple loads as one load with segments </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(Dynamic) Resource-to-RPS Conversion Pass</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Iteratively launch trial runs for profiling</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Dynamically convert loads from resource utils (e.g., CPU) to RPS</a:t>
            </a:r>
          </a:p>
        </p:txBody>
      </p:sp>
      <p:grpSp>
        <p:nvGrpSpPr>
          <p:cNvPr id="14" name="组合 13">
            <a:extLst>
              <a:ext uri="{FF2B5EF4-FFF2-40B4-BE49-F238E27FC236}">
                <a16:creationId xmlns:a16="http://schemas.microsoft.com/office/drawing/2014/main" id="{41CAE328-32CE-B975-ED31-051D53B86F4E}"/>
              </a:ext>
            </a:extLst>
          </p:cNvPr>
          <p:cNvGrpSpPr/>
          <p:nvPr/>
        </p:nvGrpSpPr>
        <p:grpSpPr>
          <a:xfrm>
            <a:off x="8966373" y="1305605"/>
            <a:ext cx="2140651" cy="3991194"/>
            <a:chOff x="8976046" y="1138942"/>
            <a:chExt cx="2210674" cy="4314279"/>
          </a:xfrm>
        </p:grpSpPr>
        <p:sp>
          <p:nvSpPr>
            <p:cNvPr id="4" name="矩形: 圆角 47">
              <a:extLst>
                <a:ext uri="{FF2B5EF4-FFF2-40B4-BE49-F238E27FC236}">
                  <a16:creationId xmlns:a16="http://schemas.microsoft.com/office/drawing/2014/main" id="{AFBA8FD4-0723-02F5-7AB1-6F2F485C7C83}"/>
                </a:ext>
              </a:extLst>
            </p:cNvPr>
            <p:cNvSpPr/>
            <p:nvPr/>
          </p:nvSpPr>
          <p:spPr bwMode="auto">
            <a:xfrm>
              <a:off x="8976046" y="1864381"/>
              <a:ext cx="2210674" cy="698498"/>
            </a:xfrm>
            <a:prstGeom prst="roundRect">
              <a:avLst/>
            </a:prstGeom>
            <a:solidFill>
              <a:schemeClr val="accent5">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1" i="0" u="none" strike="noStrike" kern="1200" cap="none" spc="0" normalizeH="0" baseline="0" noProof="0" dirty="0">
                  <a:ln>
                    <a:noFill/>
                  </a:ln>
                  <a:solidFill>
                    <a:prstClr val="black">
                      <a:alpha val="100000"/>
                    </a:prstClr>
                  </a:solidFill>
                  <a:effectLst/>
                  <a:uLnTx/>
                  <a:uFillTx/>
                  <a:latin typeface="Arial"/>
                  <a:ea typeface="新細明體"/>
                  <a:cs typeface="+mn-cs"/>
                </a:rPr>
                <a:t>Entrance Pass(es)</a:t>
              </a:r>
            </a:p>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0" i="1" u="none" strike="noStrike" kern="1200" cap="none" spc="0" normalizeH="0" baseline="0" noProof="0" dirty="0">
                  <a:ln>
                    <a:noFill/>
                  </a:ln>
                  <a:solidFill>
                    <a:prstClr val="black">
                      <a:alpha val="100000"/>
                    </a:prstClr>
                  </a:solidFill>
                  <a:effectLst/>
                  <a:uLnTx/>
                  <a:uFillTx/>
                  <a:latin typeface="Arial"/>
                  <a:ea typeface="新細明體"/>
                  <a:cs typeface="+mn-cs"/>
                </a:rPr>
                <a:t>(Singular Pattern)</a:t>
              </a:r>
            </a:p>
          </p:txBody>
        </p:sp>
        <p:sp>
          <p:nvSpPr>
            <p:cNvPr id="6" name="矩形: 圆角 47">
              <a:extLst>
                <a:ext uri="{FF2B5EF4-FFF2-40B4-BE49-F238E27FC236}">
                  <a16:creationId xmlns:a16="http://schemas.microsoft.com/office/drawing/2014/main" id="{27F80FBF-B0E2-0803-C13D-331E830D2066}"/>
                </a:ext>
              </a:extLst>
            </p:cNvPr>
            <p:cNvSpPr/>
            <p:nvPr/>
          </p:nvSpPr>
          <p:spPr bwMode="auto">
            <a:xfrm>
              <a:off x="8976046" y="2949764"/>
              <a:ext cx="2210674" cy="698498"/>
            </a:xfrm>
            <a:prstGeom prst="roundRect">
              <a:avLst/>
            </a:prstGeom>
            <a:solidFill>
              <a:schemeClr val="accent5">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1" i="0" u="none" strike="noStrike" kern="1200" cap="none" spc="0" normalizeH="0" baseline="0" noProof="0" dirty="0">
                  <a:ln>
                    <a:noFill/>
                  </a:ln>
                  <a:solidFill>
                    <a:prstClr val="black">
                      <a:alpha val="100000"/>
                    </a:prstClr>
                  </a:solidFill>
                  <a:effectLst/>
                  <a:uLnTx/>
                  <a:uFillTx/>
                  <a:latin typeface="Arial"/>
                  <a:ea typeface="新細明體"/>
                  <a:cs typeface="+mn-cs"/>
                </a:rPr>
                <a:t>Transformation Pass(es)</a:t>
              </a:r>
            </a:p>
            <a:p>
              <a:pPr marL="0" marR="0" lvl="0" indent="0" algn="ctr" defTabSz="914400" rtl="0" eaLnBrk="1" fontAlgn="auto" latinLnBrk="0" hangingPunct="1">
                <a:lnSpc>
                  <a:spcPct val="100000"/>
                </a:lnSpc>
                <a:spcBef>
                  <a:spcPct val="1"/>
                </a:spcBef>
                <a:spcAft>
                  <a:spcPct val="1"/>
                </a:spcAft>
                <a:buClrTx/>
                <a:buSzTx/>
                <a:buFontTx/>
                <a:buNone/>
                <a:tabLst/>
                <a:defRPr/>
              </a:pPr>
              <a:r>
                <a:rPr lang="en-US" sz="1200" i="1" dirty="0">
                  <a:solidFill>
                    <a:prstClr val="black">
                      <a:alpha val="100000"/>
                    </a:prstClr>
                  </a:solidFill>
                  <a:latin typeface="Arial"/>
                  <a:ea typeface="新細明體"/>
                </a:rPr>
                <a:t>(Composite Pattern)</a:t>
              </a:r>
              <a:endParaRPr kumimoji="0" lang="en-US" sz="1200" b="0" i="1"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cxnSp>
          <p:nvCxnSpPr>
            <p:cNvPr id="7" name="直接箭头连接符 3">
              <a:extLst>
                <a:ext uri="{FF2B5EF4-FFF2-40B4-BE49-F238E27FC236}">
                  <a16:creationId xmlns:a16="http://schemas.microsoft.com/office/drawing/2014/main" id="{4B722A86-34BB-3D4B-6E78-6C0F03612025}"/>
                </a:ext>
              </a:extLst>
            </p:cNvPr>
            <p:cNvCxnSpPr>
              <a:cxnSpLocks/>
              <a:stCxn id="12" idx="2"/>
              <a:endCxn id="4" idx="0"/>
            </p:cNvCxnSpPr>
            <p:nvPr/>
          </p:nvCxnSpPr>
          <p:spPr bwMode="auto">
            <a:xfrm>
              <a:off x="10081382" y="1452534"/>
              <a:ext cx="1" cy="411846"/>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8" name="直接箭头连接符 3">
              <a:extLst>
                <a:ext uri="{FF2B5EF4-FFF2-40B4-BE49-F238E27FC236}">
                  <a16:creationId xmlns:a16="http://schemas.microsoft.com/office/drawing/2014/main" id="{C3ADC592-E2A1-A066-E957-D42EBC93D3EF}"/>
                </a:ext>
              </a:extLst>
            </p:cNvPr>
            <p:cNvCxnSpPr>
              <a:cxnSpLocks/>
              <a:stCxn id="4" idx="2"/>
              <a:endCxn id="6" idx="0"/>
            </p:cNvCxnSpPr>
            <p:nvPr/>
          </p:nvCxnSpPr>
          <p:spPr bwMode="auto">
            <a:xfrm>
              <a:off x="10081383" y="2562879"/>
              <a:ext cx="0" cy="386885"/>
            </a:xfrm>
            <a:prstGeom prst="straightConnector1">
              <a:avLst/>
            </a:prstGeom>
            <a:noFill/>
            <a:ln w="19050" cap="flat" cmpd="sng" algn="ctr">
              <a:solidFill>
                <a:schemeClr val="tx1"/>
              </a:solidFill>
              <a:prstDash val="solid"/>
              <a:round/>
              <a:headEnd type="none" w="med" len="med"/>
              <a:tailEnd type="triangle" w="med" len="med"/>
            </a:ln>
            <a:effectLst/>
          </p:spPr>
        </p:cxnSp>
        <p:sp>
          <p:nvSpPr>
            <p:cNvPr id="9" name="矩形: 圆角 47">
              <a:extLst>
                <a:ext uri="{FF2B5EF4-FFF2-40B4-BE49-F238E27FC236}">
                  <a16:creationId xmlns:a16="http://schemas.microsoft.com/office/drawing/2014/main" id="{75A52846-F9E3-5753-EEE5-1119D15EC384}"/>
                </a:ext>
              </a:extLst>
            </p:cNvPr>
            <p:cNvSpPr/>
            <p:nvPr/>
          </p:nvSpPr>
          <p:spPr bwMode="auto">
            <a:xfrm>
              <a:off x="8976046" y="4035147"/>
              <a:ext cx="2210674" cy="698498"/>
            </a:xfrm>
            <a:prstGeom prst="roundRect">
              <a:avLst/>
            </a:prstGeom>
            <a:solidFill>
              <a:schemeClr val="accent5">
                <a:lumMod val="40000"/>
                <a:lumOff val="60000"/>
              </a:schemeClr>
            </a:solid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auto" latinLnBrk="0" hangingPunct="1">
                <a:lnSpc>
                  <a:spcPct val="100000"/>
                </a:lnSpc>
                <a:spcBef>
                  <a:spcPct val="1"/>
                </a:spcBef>
                <a:spcAft>
                  <a:spcPct val="1"/>
                </a:spcAft>
                <a:buClrTx/>
                <a:buSzTx/>
                <a:buFontTx/>
                <a:buNone/>
                <a:tabLst/>
                <a:defRPr/>
              </a:pPr>
              <a:r>
                <a:rPr kumimoji="0" lang="en-US" sz="1200" b="1" i="0" u="none" strike="noStrike" kern="1200" cap="none" spc="0" normalizeH="0" baseline="0" noProof="0" dirty="0">
                  <a:ln>
                    <a:noFill/>
                  </a:ln>
                  <a:solidFill>
                    <a:prstClr val="black">
                      <a:alpha val="100000"/>
                    </a:prstClr>
                  </a:solidFill>
                  <a:effectLst/>
                  <a:uLnTx/>
                  <a:uFillTx/>
                  <a:latin typeface="Arial"/>
                  <a:ea typeface="新細明體"/>
                  <a:cs typeface="+mn-cs"/>
                </a:rPr>
                <a:t>Transformation Pass</a:t>
              </a:r>
            </a:p>
            <a:p>
              <a:pPr marL="0" marR="0" lvl="0" indent="0" algn="ctr" defTabSz="914400" rtl="0" eaLnBrk="1" fontAlgn="auto" latinLnBrk="0" hangingPunct="1">
                <a:lnSpc>
                  <a:spcPct val="100000"/>
                </a:lnSpc>
                <a:spcBef>
                  <a:spcPct val="1"/>
                </a:spcBef>
                <a:spcAft>
                  <a:spcPct val="1"/>
                </a:spcAft>
                <a:buClrTx/>
                <a:buSzTx/>
                <a:buFontTx/>
                <a:buNone/>
                <a:tabLst/>
                <a:defRPr/>
              </a:pPr>
              <a:r>
                <a:rPr lang="en-US" sz="1200" i="1" dirty="0">
                  <a:solidFill>
                    <a:prstClr val="black">
                      <a:alpha val="100000"/>
                    </a:prstClr>
                  </a:solidFill>
                  <a:latin typeface="Arial"/>
                  <a:ea typeface="新細明體"/>
                </a:rPr>
                <a:t>(Convert to Load in RPS)</a:t>
              </a:r>
              <a:endParaRPr kumimoji="0" lang="en-US" sz="1200" b="0" i="1" u="none" strike="noStrike" kern="1200" cap="none" spc="0" normalizeH="0" baseline="0" noProof="0" dirty="0">
                <a:ln>
                  <a:noFill/>
                </a:ln>
                <a:solidFill>
                  <a:prstClr val="black">
                    <a:alpha val="100000"/>
                  </a:prstClr>
                </a:solidFill>
                <a:effectLst/>
                <a:uLnTx/>
                <a:uFillTx/>
                <a:latin typeface="Arial"/>
                <a:ea typeface="新細明體"/>
                <a:cs typeface="+mn-cs"/>
              </a:endParaRPr>
            </a:p>
          </p:txBody>
        </p:sp>
        <p:cxnSp>
          <p:nvCxnSpPr>
            <p:cNvPr id="10" name="直接箭头连接符 3">
              <a:extLst>
                <a:ext uri="{FF2B5EF4-FFF2-40B4-BE49-F238E27FC236}">
                  <a16:creationId xmlns:a16="http://schemas.microsoft.com/office/drawing/2014/main" id="{0F8059CB-E691-AA1F-96E1-2BBB344C6A3A}"/>
                </a:ext>
              </a:extLst>
            </p:cNvPr>
            <p:cNvCxnSpPr>
              <a:cxnSpLocks/>
              <a:stCxn id="6" idx="2"/>
              <a:endCxn id="9" idx="0"/>
            </p:cNvCxnSpPr>
            <p:nvPr/>
          </p:nvCxnSpPr>
          <p:spPr bwMode="auto">
            <a:xfrm>
              <a:off x="10081383" y="3648262"/>
              <a:ext cx="0" cy="386885"/>
            </a:xfrm>
            <a:prstGeom prst="straightConnector1">
              <a:avLst/>
            </a:prstGeom>
            <a:noFill/>
            <a:ln w="19050" cap="flat" cmpd="sng" algn="ctr">
              <a:solidFill>
                <a:schemeClr val="tx1"/>
              </a:solidFill>
              <a:prstDash val="solid"/>
              <a:round/>
              <a:headEnd type="none" w="med" len="med"/>
              <a:tailEnd type="triangle" w="med" len="med"/>
            </a:ln>
            <a:effectLst/>
          </p:spPr>
        </p:cxnSp>
        <p:cxnSp>
          <p:nvCxnSpPr>
            <p:cNvPr id="11" name="直接箭头连接符 3">
              <a:extLst>
                <a:ext uri="{FF2B5EF4-FFF2-40B4-BE49-F238E27FC236}">
                  <a16:creationId xmlns:a16="http://schemas.microsoft.com/office/drawing/2014/main" id="{3B5FDA22-B1DB-C868-99CD-B0E17A16E16C}"/>
                </a:ext>
              </a:extLst>
            </p:cNvPr>
            <p:cNvCxnSpPr>
              <a:cxnSpLocks/>
              <a:stCxn id="9" idx="2"/>
              <a:endCxn id="13" idx="0"/>
            </p:cNvCxnSpPr>
            <p:nvPr/>
          </p:nvCxnSpPr>
          <p:spPr bwMode="auto">
            <a:xfrm flipH="1">
              <a:off x="10081382" y="4733645"/>
              <a:ext cx="1" cy="386885"/>
            </a:xfrm>
            <a:prstGeom prst="straightConnector1">
              <a:avLst/>
            </a:prstGeom>
            <a:noFill/>
            <a:ln w="19050" cap="flat" cmpd="sng" algn="ctr">
              <a:solidFill>
                <a:schemeClr val="tx1"/>
              </a:solidFill>
              <a:prstDash val="solid"/>
              <a:round/>
              <a:headEnd type="none" w="med" len="med"/>
              <a:tailEnd type="triangle" w="med" len="med"/>
            </a:ln>
            <a:effectLst/>
          </p:spPr>
        </p:cxnSp>
        <p:sp>
          <p:nvSpPr>
            <p:cNvPr id="12" name="文本框 11">
              <a:extLst>
                <a:ext uri="{FF2B5EF4-FFF2-40B4-BE49-F238E27FC236}">
                  <a16:creationId xmlns:a16="http://schemas.microsoft.com/office/drawing/2014/main" id="{62B751AE-AA36-04D0-E93B-7BD3B263DE7F}"/>
                </a:ext>
              </a:extLst>
            </p:cNvPr>
            <p:cNvSpPr txBox="1"/>
            <p:nvPr/>
          </p:nvSpPr>
          <p:spPr>
            <a:xfrm>
              <a:off x="9147233" y="1138942"/>
              <a:ext cx="1868298" cy="313592"/>
            </a:xfrm>
            <a:prstGeom prst="rect">
              <a:avLst/>
            </a:prstGeom>
            <a:noFill/>
          </p:spPr>
          <p:txBody>
            <a:bodyPr wrap="square">
              <a:spAutoFit/>
            </a:bodyPr>
            <a:lstStyle/>
            <a:p>
              <a:pPr algn="ctr"/>
              <a:r>
                <a:rPr kumimoji="0" lang="en-US" altLang="zh-CN" sz="1400" b="0" i="1" u="none" strike="noStrike" kern="1200" cap="none" spc="0" normalizeH="0" baseline="0" noProof="0" dirty="0">
                  <a:ln>
                    <a:noFill/>
                  </a:ln>
                  <a:solidFill>
                    <a:prstClr val="black">
                      <a:alpha val="100000"/>
                    </a:prstClr>
                  </a:solidFill>
                  <a:effectLst/>
                  <a:uLnTx/>
                  <a:uFillTx/>
                  <a:latin typeface="Arial"/>
                  <a:ea typeface="新細明體"/>
                  <a:cs typeface="+mn-cs"/>
                </a:rPr>
                <a:t>Load Configs</a:t>
              </a:r>
              <a:endParaRPr lang="zh-CN" altLang="en-US" dirty="0"/>
            </a:p>
          </p:txBody>
        </p:sp>
        <p:sp>
          <p:nvSpPr>
            <p:cNvPr id="13" name="文本框 12">
              <a:extLst>
                <a:ext uri="{FF2B5EF4-FFF2-40B4-BE49-F238E27FC236}">
                  <a16:creationId xmlns:a16="http://schemas.microsoft.com/office/drawing/2014/main" id="{F48AE213-90E1-CF36-459F-B2AD1487C3F7}"/>
                </a:ext>
              </a:extLst>
            </p:cNvPr>
            <p:cNvSpPr txBox="1"/>
            <p:nvPr/>
          </p:nvSpPr>
          <p:spPr>
            <a:xfrm>
              <a:off x="9147233" y="5120530"/>
              <a:ext cx="1868298" cy="332691"/>
            </a:xfrm>
            <a:prstGeom prst="rect">
              <a:avLst/>
            </a:prstGeom>
            <a:noFill/>
          </p:spPr>
          <p:txBody>
            <a:bodyPr wrap="square">
              <a:spAutoFit/>
            </a:bodyPr>
            <a:lstStyle/>
            <a:p>
              <a:pPr algn="ctr"/>
              <a:r>
                <a:rPr lang="en-US" altLang="zh-CN" sz="1400" i="1" dirty="0">
                  <a:solidFill>
                    <a:prstClr val="black">
                      <a:alpha val="100000"/>
                    </a:prstClr>
                  </a:solidFill>
                  <a:latin typeface="Arial"/>
                  <a:ea typeface="新細明體"/>
                </a:rPr>
                <a:t>RPS Time Series</a:t>
              </a:r>
              <a:endParaRPr lang="zh-CN" altLang="en-US" dirty="0"/>
            </a:p>
          </p:txBody>
        </p:sp>
      </p:grpSp>
      <p:sp>
        <p:nvSpPr>
          <p:cNvPr id="16" name="文本框 15">
            <a:extLst>
              <a:ext uri="{FF2B5EF4-FFF2-40B4-BE49-F238E27FC236}">
                <a16:creationId xmlns:a16="http://schemas.microsoft.com/office/drawing/2014/main" id="{50710636-E8CD-69AC-0250-271D4A8B3756}"/>
              </a:ext>
            </a:extLst>
          </p:cNvPr>
          <p:cNvSpPr txBox="1"/>
          <p:nvPr/>
        </p:nvSpPr>
        <p:spPr>
          <a:xfrm>
            <a:off x="8432260" y="5552395"/>
            <a:ext cx="3208875"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7. A Standard </a:t>
            </a:r>
            <a:r>
              <a:rPr lang="en-US" altLang="zh-CN" i="1" dirty="0">
                <a:solidFill>
                  <a:prstClr val="black"/>
                </a:solidFill>
                <a:latin typeface="Times New Roman" panose="02020603050405020304" pitchFamily="18" charset="0"/>
                <a:ea typeface="新細明體"/>
                <a:cs typeface="Times New Roman" panose="02020603050405020304" pitchFamily="18" charset="0"/>
              </a:rPr>
              <a:t>Pass Pipeline</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Tree>
    <p:extLst>
      <p:ext uri="{BB962C8B-B14F-4D97-AF65-F5344CB8AC3E}">
        <p14:creationId xmlns:p14="http://schemas.microsoft.com/office/powerpoint/2010/main" val="2899333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D17F8-9EC2-21FC-781B-B0F526E6C10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6C3341A7-1713-ABB5-7BC6-6A4868107C45}"/>
              </a:ext>
            </a:extLst>
          </p:cNvPr>
          <p:cNvSpPr>
            <a:spLocks noGrp="1"/>
          </p:cNvSpPr>
          <p:nvPr>
            <p:ph type="title"/>
          </p:nvPr>
        </p:nvSpPr>
        <p:spPr>
          <a:xfrm>
            <a:off x="1296610" y="144466"/>
            <a:ext cx="10270977" cy="692151"/>
          </a:xfrm>
        </p:spPr>
        <p:txBody>
          <a:bodyPr/>
          <a:lstStyle/>
          <a:p>
            <a:r>
              <a:rPr lang="en-US" altLang="zh-TW" sz="3200" dirty="0"/>
              <a:t>General-Purpose Request Management</a:t>
            </a:r>
            <a:endParaRPr lang="zh-TW" altLang="en-US" sz="3200" dirty="0"/>
          </a:p>
        </p:txBody>
      </p:sp>
      <p:sp>
        <p:nvSpPr>
          <p:cNvPr id="5" name="灯片编号占位符 1">
            <a:extLst>
              <a:ext uri="{FF2B5EF4-FFF2-40B4-BE49-F238E27FC236}">
                <a16:creationId xmlns:a16="http://schemas.microsoft.com/office/drawing/2014/main" id="{B2A1D44C-1CF7-6F91-2E42-A6E273B92FDE}"/>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grpSp>
        <p:nvGrpSpPr>
          <p:cNvPr id="41" name="组合 40">
            <a:extLst>
              <a:ext uri="{FF2B5EF4-FFF2-40B4-BE49-F238E27FC236}">
                <a16:creationId xmlns:a16="http://schemas.microsoft.com/office/drawing/2014/main" id="{39D189AE-E81B-1DAA-7496-F7E32D98F5FC}"/>
              </a:ext>
            </a:extLst>
          </p:cNvPr>
          <p:cNvGrpSpPr/>
          <p:nvPr/>
        </p:nvGrpSpPr>
        <p:grpSpPr>
          <a:xfrm>
            <a:off x="934595" y="1302506"/>
            <a:ext cx="10322810" cy="3305555"/>
            <a:chOff x="838743" y="2418242"/>
            <a:chExt cx="10322810" cy="3305555"/>
          </a:xfrm>
        </p:grpSpPr>
        <p:grpSp>
          <p:nvGrpSpPr>
            <p:cNvPr id="40" name="组合 39">
              <a:extLst>
                <a:ext uri="{FF2B5EF4-FFF2-40B4-BE49-F238E27FC236}">
                  <a16:creationId xmlns:a16="http://schemas.microsoft.com/office/drawing/2014/main" id="{9200F6B5-971A-FAC7-097D-85509CB666FE}"/>
                </a:ext>
              </a:extLst>
            </p:cNvPr>
            <p:cNvGrpSpPr/>
            <p:nvPr/>
          </p:nvGrpSpPr>
          <p:grpSpPr>
            <a:xfrm>
              <a:off x="838743" y="2418242"/>
              <a:ext cx="10322810" cy="2837461"/>
              <a:chOff x="775981" y="2990507"/>
              <a:chExt cx="10480959" cy="2870744"/>
            </a:xfrm>
          </p:grpSpPr>
          <p:sp>
            <p:nvSpPr>
              <p:cNvPr id="4" name="矩形: 圆角 44">
                <a:extLst>
                  <a:ext uri="{FF2B5EF4-FFF2-40B4-BE49-F238E27FC236}">
                    <a16:creationId xmlns:a16="http://schemas.microsoft.com/office/drawing/2014/main" id="{EDC3D5EC-ED37-75D6-4EFE-D3902D7349FF}"/>
                  </a:ext>
                </a:extLst>
              </p:cNvPr>
              <p:cNvSpPr/>
              <p:nvPr/>
            </p:nvSpPr>
            <p:spPr bwMode="auto">
              <a:xfrm>
                <a:off x="7276326" y="2990629"/>
                <a:ext cx="3980614" cy="2870622"/>
              </a:xfrm>
              <a:prstGeom prst="roundRect">
                <a:avLst>
                  <a:gd name="adj" fmla="val 6909"/>
                </a:avLst>
              </a:prstGeom>
              <a:solidFill>
                <a:schemeClr val="accent5">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1"/>
                  </a:spcBef>
                  <a:spcAft>
                    <a:spcPct val="1"/>
                  </a:spcAft>
                  <a:buClrTx/>
                  <a:buSzTx/>
                  <a:buFontTx/>
                  <a:buNone/>
                  <a:tabLst/>
                </a:pPr>
                <a:endParaRPr kumimoji="1" lang="zh-CN" altLang="en-US" sz="1400" b="1" i="0" u="none" strike="noStrike" cap="none" normalizeH="0" baseline="0" dirty="0">
                  <a:ln>
                    <a:noFill/>
                  </a:ln>
                  <a:solidFill>
                    <a:schemeClr val="tx1"/>
                  </a:solidFill>
                  <a:effectLst/>
                  <a:latin typeface="Arial" pitchFamily="34" charset="0"/>
                  <a:ea typeface="新細明體" pitchFamily="18" charset="-120"/>
                </a:endParaRPr>
              </a:p>
            </p:txBody>
          </p:sp>
          <p:sp>
            <p:nvSpPr>
              <p:cNvPr id="6" name="矩形: 圆角 8">
                <a:extLst>
                  <a:ext uri="{FF2B5EF4-FFF2-40B4-BE49-F238E27FC236}">
                    <a16:creationId xmlns:a16="http://schemas.microsoft.com/office/drawing/2014/main" id="{60263D3E-E908-C5BA-C285-26A318E99448}"/>
                  </a:ext>
                </a:extLst>
              </p:cNvPr>
              <p:cNvSpPr/>
              <p:nvPr/>
            </p:nvSpPr>
            <p:spPr bwMode="auto">
              <a:xfrm>
                <a:off x="775981" y="2990628"/>
                <a:ext cx="5393446" cy="2870623"/>
              </a:xfrm>
              <a:prstGeom prst="roundRect">
                <a:avLst>
                  <a:gd name="adj" fmla="val 6909"/>
                </a:avLst>
              </a:prstGeom>
              <a:solidFill>
                <a:schemeClr val="accent4">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1"/>
                  </a:spcBef>
                  <a:spcAft>
                    <a:spcPct val="1"/>
                  </a:spcAft>
                  <a:buClrTx/>
                  <a:buSzTx/>
                  <a:buFontTx/>
                  <a:buNone/>
                  <a:tabLst/>
                </a:pPr>
                <a:endParaRPr kumimoji="1" lang="zh-CN" altLang="en-US" sz="1400" b="1" i="0" u="none" strike="noStrike" cap="none" normalizeH="0" baseline="0" dirty="0">
                  <a:ln>
                    <a:noFill/>
                  </a:ln>
                  <a:solidFill>
                    <a:schemeClr val="tx1"/>
                  </a:solidFill>
                  <a:effectLst/>
                  <a:latin typeface="Arial" pitchFamily="34" charset="0"/>
                  <a:ea typeface="新細明體" pitchFamily="18" charset="-120"/>
                </a:endParaRPr>
              </a:p>
            </p:txBody>
          </p:sp>
          <p:sp>
            <p:nvSpPr>
              <p:cNvPr id="7" name="矩形: 圆角 4">
                <a:extLst>
                  <a:ext uri="{FF2B5EF4-FFF2-40B4-BE49-F238E27FC236}">
                    <a16:creationId xmlns:a16="http://schemas.microsoft.com/office/drawing/2014/main" id="{86ADC162-D636-A97D-4003-2EFC1182F740}"/>
                  </a:ext>
                </a:extLst>
              </p:cNvPr>
              <p:cNvSpPr/>
              <p:nvPr/>
            </p:nvSpPr>
            <p:spPr>
              <a:xfrm>
                <a:off x="876336" y="3830653"/>
                <a:ext cx="1382204" cy="525013"/>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0" i="1" dirty="0"/>
                  <a:t>Inter-Arrival</a:t>
                </a:r>
                <a:endParaRPr sz="1200" dirty="0"/>
              </a:p>
              <a:p>
                <a:pPr algn="ctr"/>
                <a:r>
                  <a:rPr lang="en-US" sz="1200" b="0" i="1" dirty="0"/>
                  <a:t>Gap Generator</a:t>
                </a:r>
                <a:endParaRPr sz="1200" dirty="0"/>
              </a:p>
            </p:txBody>
          </p:sp>
          <p:cxnSp>
            <p:nvCxnSpPr>
              <p:cNvPr id="8" name="直接箭头连接符 7">
                <a:extLst>
                  <a:ext uri="{FF2B5EF4-FFF2-40B4-BE49-F238E27FC236}">
                    <a16:creationId xmlns:a16="http://schemas.microsoft.com/office/drawing/2014/main" id="{60BB5904-B6F8-BE9E-7286-08D233593EB1}"/>
                  </a:ext>
                </a:extLst>
              </p:cNvPr>
              <p:cNvCxnSpPr>
                <a:cxnSpLocks/>
                <a:stCxn id="7" idx="3"/>
                <a:endCxn id="22" idx="2"/>
              </p:cNvCxnSpPr>
              <p:nvPr/>
            </p:nvCxnSpPr>
            <p:spPr>
              <a:xfrm flipV="1">
                <a:off x="2258540" y="4086622"/>
                <a:ext cx="628852" cy="6538"/>
              </a:xfrm>
              <a:prstGeom prst="straightConnector1">
                <a:avLst/>
              </a:prstGeom>
              <a:ln w="38100">
                <a:solidFill>
                  <a:srgbClr val="000000">
                    <a:alpha val="100000"/>
                  </a:srgbClr>
                </a:solidFill>
                <a:prstDash val="sysDot"/>
                <a:tailEnd type="triangle" w="med" len="med"/>
              </a:ln>
            </p:spPr>
          </p:cxnSp>
          <p:sp>
            <p:nvSpPr>
              <p:cNvPr id="9" name="文本框 13">
                <a:extLst>
                  <a:ext uri="{FF2B5EF4-FFF2-40B4-BE49-F238E27FC236}">
                    <a16:creationId xmlns:a16="http://schemas.microsoft.com/office/drawing/2014/main" id="{5F165F51-8A79-32F0-A083-CFD2294F0469}"/>
                  </a:ext>
                </a:extLst>
              </p:cNvPr>
              <p:cNvSpPr txBox="1"/>
              <p:nvPr/>
            </p:nvSpPr>
            <p:spPr>
              <a:xfrm>
                <a:off x="2181964" y="2990507"/>
                <a:ext cx="2793761" cy="373664"/>
              </a:xfrm>
              <a:prstGeom prst="rect">
                <a:avLst/>
              </a:prstGeom>
              <a:noFill/>
            </p:spPr>
            <p:txBody>
              <a:bodyPr wrap="square">
                <a:spAutoFit/>
              </a:bodyPr>
              <a:lstStyle/>
              <a:p>
                <a:pPr marL="0" indent="0" algn="ctr" defTabSz="914400">
                  <a:lnSpc>
                    <a:spcPct val="100000"/>
                  </a:lnSpc>
                  <a:spcBef>
                    <a:spcPct val="1"/>
                  </a:spcBef>
                  <a:spcAft>
                    <a:spcPct val="1"/>
                  </a:spcAft>
                  <a:buClrTx/>
                  <a:buSzTx/>
                  <a:buFontTx/>
                  <a:buNone/>
                </a:pPr>
                <a:r>
                  <a:rPr lang="en-US" b="1" i="1" dirty="0">
                    <a:solidFill>
                      <a:schemeClr val="accent4">
                        <a:lumMod val="75000"/>
                        <a:alpha val="100000"/>
                      </a:schemeClr>
                    </a:solidFill>
                    <a:latin typeface="Arial"/>
                    <a:ea typeface="新細明體"/>
                    <a:cs typeface="+mn-cs"/>
                  </a:rPr>
                  <a:t>General </a:t>
                </a:r>
                <a:r>
                  <a:rPr lang="en-US" b="1" i="1" dirty="0">
                    <a:solidFill>
                      <a:schemeClr val="accent4">
                        <a:lumMod val="75000"/>
                        <a:alpha val="100000"/>
                      </a:schemeClr>
                    </a:solidFill>
                    <a:latin typeface="Arial"/>
                    <a:ea typeface="新細明體"/>
                  </a:rPr>
                  <a:t>Functionality</a:t>
                </a:r>
                <a:endParaRPr sz="1600" dirty="0"/>
              </a:p>
            </p:txBody>
          </p:sp>
          <p:sp>
            <p:nvSpPr>
              <p:cNvPr id="10" name="文本框 45">
                <a:extLst>
                  <a:ext uri="{FF2B5EF4-FFF2-40B4-BE49-F238E27FC236}">
                    <a16:creationId xmlns:a16="http://schemas.microsoft.com/office/drawing/2014/main" id="{1CBC807F-0D8E-4366-5E1C-57C0FACD5AE8}"/>
                  </a:ext>
                </a:extLst>
              </p:cNvPr>
              <p:cNvSpPr txBox="1"/>
              <p:nvPr/>
            </p:nvSpPr>
            <p:spPr>
              <a:xfrm>
                <a:off x="7365965" y="2998121"/>
                <a:ext cx="3801336" cy="373664"/>
              </a:xfrm>
              <a:prstGeom prst="rect">
                <a:avLst/>
              </a:prstGeom>
              <a:noFill/>
            </p:spPr>
            <p:txBody>
              <a:bodyPr wrap="square">
                <a:spAutoFit/>
              </a:bodyPr>
              <a:lstStyle/>
              <a:p>
                <a:pPr marL="0" indent="0" algn="ctr" defTabSz="914400">
                  <a:lnSpc>
                    <a:spcPct val="100000"/>
                  </a:lnSpc>
                  <a:spcBef>
                    <a:spcPct val="1"/>
                  </a:spcBef>
                  <a:spcAft>
                    <a:spcPct val="1"/>
                  </a:spcAft>
                  <a:buClrTx/>
                  <a:buSzTx/>
                  <a:buFontTx/>
                  <a:buNone/>
                </a:pPr>
                <a:r>
                  <a:rPr lang="en-US" b="1" i="1" dirty="0">
                    <a:solidFill>
                      <a:schemeClr val="accent5">
                        <a:lumMod val="75000"/>
                        <a:alpha val="100000"/>
                      </a:schemeClr>
                    </a:solidFill>
                    <a:latin typeface="Arial"/>
                    <a:ea typeface="新細明體"/>
                  </a:rPr>
                  <a:t>Service</a:t>
                </a:r>
                <a:r>
                  <a:rPr lang="en-US" b="1" i="1" dirty="0">
                    <a:solidFill>
                      <a:schemeClr val="accent5">
                        <a:lumMod val="75000"/>
                        <a:alpha val="100000"/>
                      </a:schemeClr>
                    </a:solidFill>
                    <a:latin typeface="Arial"/>
                    <a:ea typeface="新細明體"/>
                    <a:cs typeface="+mn-cs"/>
                  </a:rPr>
                  <a:t>-Specific</a:t>
                </a:r>
                <a:r>
                  <a:rPr lang="en-US" dirty="0">
                    <a:cs typeface="+mn-cs"/>
                  </a:rPr>
                  <a:t> </a:t>
                </a:r>
                <a:r>
                  <a:rPr lang="en-US" b="1" i="1" dirty="0">
                    <a:solidFill>
                      <a:schemeClr val="accent5">
                        <a:lumMod val="75000"/>
                        <a:alpha val="100000"/>
                      </a:schemeClr>
                    </a:solidFill>
                    <a:latin typeface="Arial"/>
                    <a:ea typeface="新細明體"/>
                  </a:rPr>
                  <a:t>Functionality</a:t>
                </a:r>
                <a:endParaRPr dirty="0"/>
              </a:p>
            </p:txBody>
          </p:sp>
          <p:sp>
            <p:nvSpPr>
              <p:cNvPr id="11" name="文本框 10">
                <a:extLst>
                  <a:ext uri="{FF2B5EF4-FFF2-40B4-BE49-F238E27FC236}">
                    <a16:creationId xmlns:a16="http://schemas.microsoft.com/office/drawing/2014/main" id="{32F43BB3-31AA-7FF3-E84E-9D7D8BC5CB3F}"/>
                  </a:ext>
                </a:extLst>
              </p:cNvPr>
              <p:cNvSpPr txBox="1"/>
              <p:nvPr/>
            </p:nvSpPr>
            <p:spPr>
              <a:xfrm>
                <a:off x="6263340" y="3743689"/>
                <a:ext cx="939800" cy="311387"/>
              </a:xfrm>
              <a:prstGeom prst="rect">
                <a:avLst/>
              </a:prstGeom>
            </p:spPr>
            <p:txBody>
              <a:bodyPr>
                <a:spAutoFit/>
              </a:bodyPr>
              <a:lstStyle/>
              <a:p>
                <a:pPr lvl="0" algn="ctr"/>
                <a:r>
                  <a:rPr lang="en-US" sz="1400" b="1" dirty="0">
                    <a:solidFill>
                      <a:srgbClr val="C55A11">
                        <a:alpha val="100000"/>
                      </a:srgbClr>
                    </a:solidFill>
                  </a:rPr>
                  <a:t>Hooks</a:t>
                </a:r>
                <a:endParaRPr sz="1200" dirty="0"/>
              </a:p>
            </p:txBody>
          </p:sp>
          <p:sp>
            <p:nvSpPr>
              <p:cNvPr id="12" name="文本框 11">
                <a:extLst>
                  <a:ext uri="{FF2B5EF4-FFF2-40B4-BE49-F238E27FC236}">
                    <a16:creationId xmlns:a16="http://schemas.microsoft.com/office/drawing/2014/main" id="{D9BEF42C-FBCD-C1BB-E49D-273521BCEDC5}"/>
                  </a:ext>
                </a:extLst>
              </p:cNvPr>
              <p:cNvSpPr txBox="1"/>
              <p:nvPr/>
            </p:nvSpPr>
            <p:spPr>
              <a:xfrm>
                <a:off x="6122265" y="5413558"/>
                <a:ext cx="1195090" cy="311387"/>
              </a:xfrm>
              <a:prstGeom prst="rect">
                <a:avLst/>
              </a:prstGeom>
            </p:spPr>
            <p:txBody>
              <a:bodyPr wrap="square">
                <a:spAutoFit/>
              </a:bodyPr>
              <a:lstStyle/>
              <a:p>
                <a:pPr lvl="0" algn="ctr"/>
                <a:r>
                  <a:rPr lang="en-US" sz="1400" b="1" dirty="0">
                    <a:solidFill>
                      <a:srgbClr val="548235">
                        <a:alpha val="100000"/>
                      </a:srgbClr>
                    </a:solidFill>
                  </a:rPr>
                  <a:t>Callbacks</a:t>
                </a:r>
                <a:endParaRPr sz="1200" dirty="0"/>
              </a:p>
            </p:txBody>
          </p:sp>
          <p:cxnSp>
            <p:nvCxnSpPr>
              <p:cNvPr id="13" name="直接箭头连接符 12">
                <a:extLst>
                  <a:ext uri="{FF2B5EF4-FFF2-40B4-BE49-F238E27FC236}">
                    <a16:creationId xmlns:a16="http://schemas.microsoft.com/office/drawing/2014/main" id="{96D5E354-D4F0-8938-2964-C3198C4295EB}"/>
                  </a:ext>
                </a:extLst>
              </p:cNvPr>
              <p:cNvCxnSpPr>
                <a:cxnSpLocks/>
                <a:stCxn id="36" idx="4"/>
                <a:endCxn id="37" idx="0"/>
              </p:cNvCxnSpPr>
              <p:nvPr/>
            </p:nvCxnSpPr>
            <p:spPr>
              <a:xfrm>
                <a:off x="8264396" y="4190250"/>
                <a:ext cx="0" cy="262809"/>
              </a:xfrm>
              <a:prstGeom prst="straightConnector1">
                <a:avLst/>
              </a:prstGeom>
              <a:ln w="38100">
                <a:solidFill>
                  <a:srgbClr val="000000">
                    <a:alpha val="100000"/>
                  </a:srgbClr>
                </a:solidFill>
                <a:prstDash val="solid"/>
                <a:tailEnd type="triangle" w="med" len="med"/>
              </a:ln>
            </p:spPr>
          </p:cxnSp>
          <p:cxnSp>
            <p:nvCxnSpPr>
              <p:cNvPr id="14" name="直接箭头连接符 13">
                <a:extLst>
                  <a:ext uri="{FF2B5EF4-FFF2-40B4-BE49-F238E27FC236}">
                    <a16:creationId xmlns:a16="http://schemas.microsoft.com/office/drawing/2014/main" id="{CA79E934-BC5F-D3EB-73B3-609CE12945A7}"/>
                  </a:ext>
                </a:extLst>
              </p:cNvPr>
              <p:cNvCxnSpPr>
                <a:cxnSpLocks/>
                <a:stCxn id="37" idx="4"/>
                <a:endCxn id="38" idx="0"/>
              </p:cNvCxnSpPr>
              <p:nvPr/>
            </p:nvCxnSpPr>
            <p:spPr>
              <a:xfrm>
                <a:off x="8264396" y="4991150"/>
                <a:ext cx="0" cy="262809"/>
              </a:xfrm>
              <a:prstGeom prst="straightConnector1">
                <a:avLst/>
              </a:prstGeom>
              <a:ln w="38100">
                <a:solidFill>
                  <a:srgbClr val="000000">
                    <a:alpha val="100000"/>
                  </a:srgbClr>
                </a:solidFill>
                <a:prstDash val="solid"/>
                <a:tailEnd type="triangle" w="med" len="med"/>
              </a:ln>
            </p:spPr>
          </p:cxnSp>
          <p:cxnSp>
            <p:nvCxnSpPr>
              <p:cNvPr id="15" name="连接符: 曲线 14">
                <a:extLst>
                  <a:ext uri="{FF2B5EF4-FFF2-40B4-BE49-F238E27FC236}">
                    <a16:creationId xmlns:a16="http://schemas.microsoft.com/office/drawing/2014/main" id="{DFC2E4DE-D4DD-7DA8-4BF6-6F859D2609B2}"/>
                  </a:ext>
                </a:extLst>
              </p:cNvPr>
              <p:cNvCxnSpPr>
                <a:cxnSpLocks/>
                <a:stCxn id="22" idx="0"/>
                <a:endCxn id="23" idx="0"/>
              </p:cNvCxnSpPr>
              <p:nvPr/>
            </p:nvCxnSpPr>
            <p:spPr>
              <a:xfrm rot="16200000" flipH="1">
                <a:off x="4428906" y="2952745"/>
                <a:ext cx="7722" cy="1737384"/>
              </a:xfrm>
              <a:prstGeom prst="curvedConnector3">
                <a:avLst>
                  <a:gd name="adj1" fmla="val -2960373"/>
                </a:avLst>
              </a:prstGeom>
              <a:ln w="38100">
                <a:solidFill>
                  <a:srgbClr val="000000">
                    <a:alpha val="100000"/>
                  </a:srgbClr>
                </a:solidFill>
                <a:prstDash val="solid"/>
                <a:tailEnd type="triangle" w="med" len="med"/>
              </a:ln>
            </p:spPr>
          </p:cxnSp>
          <p:sp>
            <p:nvSpPr>
              <p:cNvPr id="16" name="椭圆 15">
                <a:extLst>
                  <a:ext uri="{FF2B5EF4-FFF2-40B4-BE49-F238E27FC236}">
                    <a16:creationId xmlns:a16="http://schemas.microsoft.com/office/drawing/2014/main" id="{929D5018-777A-EE14-A149-380E92733071}"/>
                  </a:ext>
                </a:extLst>
              </p:cNvPr>
              <p:cNvSpPr/>
              <p:nvPr/>
            </p:nvSpPr>
            <p:spPr>
              <a:xfrm>
                <a:off x="2887393" y="4868074"/>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alpha val="100000"/>
                      </a:schemeClr>
                    </a:solidFill>
                  </a:rPr>
                  <a:t>Recorded</a:t>
                </a:r>
                <a:endParaRPr sz="1100" dirty="0"/>
              </a:p>
            </p:txBody>
          </p:sp>
          <p:cxnSp>
            <p:nvCxnSpPr>
              <p:cNvPr id="17" name="连接符: 曲线 16">
                <a:extLst>
                  <a:ext uri="{FF2B5EF4-FFF2-40B4-BE49-F238E27FC236}">
                    <a16:creationId xmlns:a16="http://schemas.microsoft.com/office/drawing/2014/main" id="{FA73E9B9-9EB9-A7F8-F51C-0A044D842FC5}"/>
                  </a:ext>
                </a:extLst>
              </p:cNvPr>
              <p:cNvCxnSpPr>
                <a:cxnSpLocks/>
                <a:stCxn id="24" idx="4"/>
                <a:endCxn id="16" idx="4"/>
              </p:cNvCxnSpPr>
              <p:nvPr/>
            </p:nvCxnSpPr>
            <p:spPr>
              <a:xfrm rot="5400000" flipH="1">
                <a:off x="4421861" y="4548381"/>
                <a:ext cx="16918" cy="1732487"/>
              </a:xfrm>
              <a:prstGeom prst="curvedConnector3">
                <a:avLst>
                  <a:gd name="adj1" fmla="val -1351224"/>
                </a:avLst>
              </a:prstGeom>
              <a:ln w="38100">
                <a:solidFill>
                  <a:srgbClr val="000000">
                    <a:alpha val="100000"/>
                  </a:srgbClr>
                </a:solidFill>
                <a:prstDash val="solid"/>
                <a:tailEnd type="triangle" w="med" len="med"/>
              </a:ln>
            </p:spPr>
          </p:cxnSp>
          <p:cxnSp>
            <p:nvCxnSpPr>
              <p:cNvPr id="18" name="连接符: 曲线 17">
                <a:extLst>
                  <a:ext uri="{FF2B5EF4-FFF2-40B4-BE49-F238E27FC236}">
                    <a16:creationId xmlns:a16="http://schemas.microsoft.com/office/drawing/2014/main" id="{46E5DDF2-0AC3-E064-957D-3AFBECA8DBDF}"/>
                  </a:ext>
                </a:extLst>
              </p:cNvPr>
              <p:cNvCxnSpPr>
                <a:cxnSpLocks/>
                <a:stCxn id="23" idx="4"/>
                <a:endCxn id="24" idx="0"/>
              </p:cNvCxnSpPr>
              <p:nvPr/>
            </p:nvCxnSpPr>
            <p:spPr>
              <a:xfrm rot="5400000">
                <a:off x="5038210" y="4621742"/>
                <a:ext cx="521603" cy="4896"/>
              </a:xfrm>
              <a:prstGeom prst="curvedConnector3">
                <a:avLst>
                  <a:gd name="adj1" fmla="val 50000"/>
                </a:avLst>
              </a:prstGeom>
              <a:ln w="38100">
                <a:solidFill>
                  <a:srgbClr val="000000">
                    <a:alpha val="100000"/>
                  </a:srgbClr>
                </a:solidFill>
                <a:prstDash val="solid"/>
                <a:tailEnd type="triangle" w="med" len="med"/>
              </a:ln>
            </p:spPr>
          </p:cxnSp>
          <p:cxnSp>
            <p:nvCxnSpPr>
              <p:cNvPr id="19" name="连接符: 曲线 18">
                <a:extLst>
                  <a:ext uri="{FF2B5EF4-FFF2-40B4-BE49-F238E27FC236}">
                    <a16:creationId xmlns:a16="http://schemas.microsoft.com/office/drawing/2014/main" id="{2C7D8865-CBA4-18FB-4A40-F7CD6831E0CA}"/>
                  </a:ext>
                </a:extLst>
              </p:cNvPr>
              <p:cNvCxnSpPr>
                <a:cxnSpLocks/>
                <a:stCxn id="16" idx="0"/>
                <a:endCxn id="22" idx="4"/>
              </p:cNvCxnSpPr>
              <p:nvPr/>
            </p:nvCxnSpPr>
            <p:spPr>
              <a:xfrm rot="16200000" flipV="1">
                <a:off x="3307873" y="4611870"/>
                <a:ext cx="512407" cy="1"/>
              </a:xfrm>
              <a:prstGeom prst="curvedConnector3">
                <a:avLst>
                  <a:gd name="adj1" fmla="val 50000"/>
                </a:avLst>
              </a:prstGeom>
              <a:ln w="38100">
                <a:solidFill>
                  <a:srgbClr val="000000">
                    <a:alpha val="100000"/>
                  </a:srgbClr>
                </a:solidFill>
                <a:prstDash val="solid"/>
                <a:tailEnd type="triangle" w="med" len="med"/>
              </a:ln>
            </p:spPr>
          </p:cxnSp>
          <p:cxnSp>
            <p:nvCxnSpPr>
              <p:cNvPr id="20" name="直接箭头连接符 19">
                <a:extLst>
                  <a:ext uri="{FF2B5EF4-FFF2-40B4-BE49-F238E27FC236}">
                    <a16:creationId xmlns:a16="http://schemas.microsoft.com/office/drawing/2014/main" id="{9B693DBD-7D56-A85A-6FE2-5A2D7A3F0732}"/>
                  </a:ext>
                </a:extLst>
              </p:cNvPr>
              <p:cNvCxnSpPr>
                <a:cxnSpLocks/>
                <a:stCxn id="16" idx="2"/>
                <a:endCxn id="21" idx="3"/>
              </p:cNvCxnSpPr>
              <p:nvPr/>
            </p:nvCxnSpPr>
            <p:spPr>
              <a:xfrm flipH="1" flipV="1">
                <a:off x="2258540" y="5130581"/>
                <a:ext cx="628853" cy="6539"/>
              </a:xfrm>
              <a:prstGeom prst="straightConnector1">
                <a:avLst/>
              </a:prstGeom>
              <a:ln w="38100">
                <a:solidFill>
                  <a:srgbClr val="000000">
                    <a:alpha val="100000"/>
                  </a:srgbClr>
                </a:solidFill>
                <a:prstDash val="sysDot"/>
                <a:tailEnd type="triangle" w="med" len="med"/>
              </a:ln>
            </p:spPr>
          </p:cxnSp>
          <p:sp>
            <p:nvSpPr>
              <p:cNvPr id="21" name="矩形: 圆角 4">
                <a:extLst>
                  <a:ext uri="{FF2B5EF4-FFF2-40B4-BE49-F238E27FC236}">
                    <a16:creationId xmlns:a16="http://schemas.microsoft.com/office/drawing/2014/main" id="{0D85ADE1-2505-E19D-9C28-B7A49966446D}"/>
                  </a:ext>
                </a:extLst>
              </p:cNvPr>
              <p:cNvSpPr/>
              <p:nvPr/>
            </p:nvSpPr>
            <p:spPr>
              <a:xfrm>
                <a:off x="876336" y="4868074"/>
                <a:ext cx="1382204" cy="525013"/>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0" i="1" dirty="0"/>
                  <a:t>Recorder</a:t>
                </a:r>
                <a:endParaRPr sz="1200" dirty="0"/>
              </a:p>
            </p:txBody>
          </p:sp>
          <p:sp>
            <p:nvSpPr>
              <p:cNvPr id="22" name="椭圆 21">
                <a:extLst>
                  <a:ext uri="{FF2B5EF4-FFF2-40B4-BE49-F238E27FC236}">
                    <a16:creationId xmlns:a16="http://schemas.microsoft.com/office/drawing/2014/main" id="{BF11A39C-7257-98CC-3287-A6B14928C4D5}"/>
                  </a:ext>
                </a:extLst>
              </p:cNvPr>
              <p:cNvSpPr/>
              <p:nvPr/>
            </p:nvSpPr>
            <p:spPr>
              <a:xfrm>
                <a:off x="2887392" y="3817576"/>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alpha val="100000"/>
                      </a:schemeClr>
                    </a:solidFill>
                  </a:rPr>
                  <a:t>Waiting</a:t>
                </a:r>
                <a:endParaRPr sz="1100" dirty="0"/>
              </a:p>
            </p:txBody>
          </p:sp>
          <p:sp>
            <p:nvSpPr>
              <p:cNvPr id="23" name="椭圆 22">
                <a:extLst>
                  <a:ext uri="{FF2B5EF4-FFF2-40B4-BE49-F238E27FC236}">
                    <a16:creationId xmlns:a16="http://schemas.microsoft.com/office/drawing/2014/main" id="{32FDA702-3A49-9E8E-D44A-B31D88762243}"/>
                  </a:ext>
                </a:extLst>
              </p:cNvPr>
              <p:cNvSpPr/>
              <p:nvPr/>
            </p:nvSpPr>
            <p:spPr>
              <a:xfrm>
                <a:off x="4624776" y="3825298"/>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solidFill>
                  </a:rPr>
                  <a:t>Scheduled</a:t>
                </a:r>
                <a:endParaRPr sz="1200" i="1" dirty="0">
                  <a:solidFill>
                    <a:schemeClr val="bg1"/>
                  </a:solidFill>
                </a:endParaRPr>
              </a:p>
            </p:txBody>
          </p:sp>
          <p:sp>
            <p:nvSpPr>
              <p:cNvPr id="24" name="椭圆 23">
                <a:extLst>
                  <a:ext uri="{FF2B5EF4-FFF2-40B4-BE49-F238E27FC236}">
                    <a16:creationId xmlns:a16="http://schemas.microsoft.com/office/drawing/2014/main" id="{D8E6C050-4CC6-2BD3-C9FD-A3D98CDD800A}"/>
                  </a:ext>
                </a:extLst>
              </p:cNvPr>
              <p:cNvSpPr/>
              <p:nvPr/>
            </p:nvSpPr>
            <p:spPr>
              <a:xfrm>
                <a:off x="4619880" y="4884992"/>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alpha val="100000"/>
                      </a:schemeClr>
                    </a:solidFill>
                  </a:rPr>
                  <a:t>In-Flight</a:t>
                </a:r>
                <a:endParaRPr sz="1100" dirty="0"/>
              </a:p>
            </p:txBody>
          </p:sp>
          <p:sp>
            <p:nvSpPr>
              <p:cNvPr id="26" name="文本框 25">
                <a:extLst>
                  <a:ext uri="{FF2B5EF4-FFF2-40B4-BE49-F238E27FC236}">
                    <a16:creationId xmlns:a16="http://schemas.microsoft.com/office/drawing/2014/main" id="{E49800D8-FF20-DA45-B7A3-4CBAF45D2152}"/>
                  </a:ext>
                </a:extLst>
              </p:cNvPr>
              <p:cNvSpPr txBox="1"/>
              <p:nvPr/>
            </p:nvSpPr>
            <p:spPr>
              <a:xfrm>
                <a:off x="2119516" y="3766296"/>
                <a:ext cx="955824" cy="280248"/>
              </a:xfrm>
              <a:prstGeom prst="rect">
                <a:avLst/>
              </a:prstGeom>
              <a:noFill/>
            </p:spPr>
            <p:txBody>
              <a:bodyPr wrap="square">
                <a:spAutoFit/>
              </a:bodyPr>
              <a:lstStyle/>
              <a:p>
                <a:pPr algn="ctr"/>
                <a:r>
                  <a:rPr lang="en-US" altLang="zh-CN" sz="1200" i="1" dirty="0"/>
                  <a:t>Activate</a:t>
                </a:r>
                <a:endParaRPr lang="en-US" altLang="zh-CN" sz="1100" dirty="0"/>
              </a:p>
            </p:txBody>
          </p:sp>
          <p:sp>
            <p:nvSpPr>
              <p:cNvPr id="27" name="文本框 26">
                <a:extLst>
                  <a:ext uri="{FF2B5EF4-FFF2-40B4-BE49-F238E27FC236}">
                    <a16:creationId xmlns:a16="http://schemas.microsoft.com/office/drawing/2014/main" id="{5A09DAB9-3C67-231F-CC65-68866B7A33D4}"/>
                  </a:ext>
                </a:extLst>
              </p:cNvPr>
              <p:cNvSpPr txBox="1"/>
              <p:nvPr/>
            </p:nvSpPr>
            <p:spPr>
              <a:xfrm>
                <a:off x="2153516" y="4797868"/>
                <a:ext cx="955824" cy="280248"/>
              </a:xfrm>
              <a:prstGeom prst="rect">
                <a:avLst/>
              </a:prstGeom>
              <a:noFill/>
            </p:spPr>
            <p:txBody>
              <a:bodyPr wrap="square">
                <a:spAutoFit/>
              </a:bodyPr>
              <a:lstStyle/>
              <a:p>
                <a:pPr algn="ctr"/>
                <a:r>
                  <a:rPr lang="en-US" altLang="zh-CN" sz="1200" i="1" dirty="0"/>
                  <a:t>Dump</a:t>
                </a:r>
                <a:endParaRPr lang="en-US" altLang="zh-CN" sz="1100" dirty="0"/>
              </a:p>
            </p:txBody>
          </p:sp>
          <p:cxnSp>
            <p:nvCxnSpPr>
              <p:cNvPr id="28" name="连接符: 曲线 27">
                <a:extLst>
                  <a:ext uri="{FF2B5EF4-FFF2-40B4-BE49-F238E27FC236}">
                    <a16:creationId xmlns:a16="http://schemas.microsoft.com/office/drawing/2014/main" id="{632EA8C2-1062-645E-C459-43917B08E2E9}"/>
                  </a:ext>
                </a:extLst>
              </p:cNvPr>
              <p:cNvCxnSpPr>
                <a:cxnSpLocks/>
                <a:stCxn id="24" idx="6"/>
                <a:endCxn id="36" idx="2"/>
              </p:cNvCxnSpPr>
              <p:nvPr/>
            </p:nvCxnSpPr>
            <p:spPr>
              <a:xfrm flipV="1">
                <a:off x="5973246" y="3921205"/>
                <a:ext cx="1614467" cy="1232833"/>
              </a:xfrm>
              <a:prstGeom prst="curvedConnector3">
                <a:avLst>
                  <a:gd name="adj1" fmla="val 50000"/>
                </a:avLst>
              </a:prstGeom>
              <a:ln w="38100">
                <a:solidFill>
                  <a:srgbClr val="C55A11"/>
                </a:solidFill>
                <a:prstDash val="solid"/>
                <a:tailEnd type="triangle" w="med" len="med"/>
              </a:ln>
            </p:spPr>
          </p:cxnSp>
          <p:cxnSp>
            <p:nvCxnSpPr>
              <p:cNvPr id="29" name="连接符: 曲线 28">
                <a:extLst>
                  <a:ext uri="{FF2B5EF4-FFF2-40B4-BE49-F238E27FC236}">
                    <a16:creationId xmlns:a16="http://schemas.microsoft.com/office/drawing/2014/main" id="{CC69B3AB-B295-8DF5-2CA1-46DFB8A560A9}"/>
                  </a:ext>
                </a:extLst>
              </p:cNvPr>
              <p:cNvCxnSpPr>
                <a:cxnSpLocks/>
                <a:stCxn id="37" idx="2"/>
                <a:endCxn id="24" idx="6"/>
              </p:cNvCxnSpPr>
              <p:nvPr/>
            </p:nvCxnSpPr>
            <p:spPr>
              <a:xfrm rot="10800000" flipV="1">
                <a:off x="5973247" y="4722104"/>
                <a:ext cx="1614467" cy="431933"/>
              </a:xfrm>
              <a:prstGeom prst="curvedConnector3">
                <a:avLst>
                  <a:gd name="adj1" fmla="val 50000"/>
                </a:avLst>
              </a:prstGeom>
              <a:ln w="38100">
                <a:solidFill>
                  <a:srgbClr val="548235"/>
                </a:solidFill>
                <a:prstDash val="solid"/>
                <a:tailEnd type="triangle" w="med" len="med"/>
              </a:ln>
            </p:spPr>
          </p:cxnSp>
          <p:cxnSp>
            <p:nvCxnSpPr>
              <p:cNvPr id="30" name="连接符: 曲线 29">
                <a:extLst>
                  <a:ext uri="{FF2B5EF4-FFF2-40B4-BE49-F238E27FC236}">
                    <a16:creationId xmlns:a16="http://schemas.microsoft.com/office/drawing/2014/main" id="{DFC370A8-5EEB-6EF3-B36E-577676EB3FE7}"/>
                  </a:ext>
                </a:extLst>
              </p:cNvPr>
              <p:cNvCxnSpPr>
                <a:cxnSpLocks/>
                <a:stCxn id="38" idx="2"/>
                <a:endCxn id="24" idx="6"/>
              </p:cNvCxnSpPr>
              <p:nvPr/>
            </p:nvCxnSpPr>
            <p:spPr>
              <a:xfrm rot="10800000">
                <a:off x="5973247" y="5154039"/>
                <a:ext cx="1614467" cy="368967"/>
              </a:xfrm>
              <a:prstGeom prst="curvedConnector3">
                <a:avLst>
                  <a:gd name="adj1" fmla="val 50000"/>
                </a:avLst>
              </a:prstGeom>
              <a:ln w="38100">
                <a:solidFill>
                  <a:srgbClr val="548235"/>
                </a:solidFill>
                <a:prstDash val="solid"/>
                <a:tailEnd type="triangle" w="med" len="med"/>
              </a:ln>
            </p:spPr>
          </p:cxnSp>
          <p:sp>
            <p:nvSpPr>
              <p:cNvPr id="31" name="矩形: 圆角 4">
                <a:extLst>
                  <a:ext uri="{FF2B5EF4-FFF2-40B4-BE49-F238E27FC236}">
                    <a16:creationId xmlns:a16="http://schemas.microsoft.com/office/drawing/2014/main" id="{286E3178-51D8-3D50-7D6B-2A91CB9B003C}"/>
                  </a:ext>
                </a:extLst>
              </p:cNvPr>
              <p:cNvSpPr/>
              <p:nvPr/>
            </p:nvSpPr>
            <p:spPr>
              <a:xfrm>
                <a:off x="9725552" y="3652159"/>
                <a:ext cx="1382204" cy="525013"/>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0" i="1" dirty="0"/>
                  <a:t>W</a:t>
                </a:r>
                <a:r>
                  <a:rPr lang="en-US" altLang="zh-CN" sz="1200" b="0" i="1" dirty="0"/>
                  <a:t>orkload Logic</a:t>
                </a:r>
              </a:p>
              <a:p>
                <a:pPr algn="ctr"/>
                <a:r>
                  <a:rPr lang="en-US" altLang="zh-CN" sz="1200" i="1" dirty="0"/>
                  <a:t>Generator</a:t>
                </a:r>
                <a:endParaRPr lang="en-US" altLang="zh-CN" sz="1200" b="0" i="1" dirty="0"/>
              </a:p>
            </p:txBody>
          </p:sp>
          <p:sp>
            <p:nvSpPr>
              <p:cNvPr id="32" name="矩形: 圆角 4">
                <a:extLst>
                  <a:ext uri="{FF2B5EF4-FFF2-40B4-BE49-F238E27FC236}">
                    <a16:creationId xmlns:a16="http://schemas.microsoft.com/office/drawing/2014/main" id="{DE7FC346-39A3-7B87-4E0F-B67621240E7A}"/>
                  </a:ext>
                </a:extLst>
              </p:cNvPr>
              <p:cNvSpPr/>
              <p:nvPr/>
            </p:nvSpPr>
            <p:spPr>
              <a:xfrm>
                <a:off x="9725552" y="4860047"/>
                <a:ext cx="1382204" cy="525013"/>
              </a:xfrm>
              <a:prstGeom prst="round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0" i="1" dirty="0"/>
                  <a:t>Service Client</a:t>
                </a:r>
                <a:endParaRPr lang="en-US" altLang="zh-CN" sz="1200" b="0" i="1" dirty="0"/>
              </a:p>
            </p:txBody>
          </p:sp>
          <p:cxnSp>
            <p:nvCxnSpPr>
              <p:cNvPr id="33" name="直接箭头连接符 32">
                <a:extLst>
                  <a:ext uri="{FF2B5EF4-FFF2-40B4-BE49-F238E27FC236}">
                    <a16:creationId xmlns:a16="http://schemas.microsoft.com/office/drawing/2014/main" id="{DEB07953-2D1C-7043-3534-D339E0D613B1}"/>
                  </a:ext>
                </a:extLst>
              </p:cNvPr>
              <p:cNvCxnSpPr>
                <a:cxnSpLocks/>
                <a:stCxn id="31" idx="1"/>
                <a:endCxn id="36" idx="6"/>
              </p:cNvCxnSpPr>
              <p:nvPr/>
            </p:nvCxnSpPr>
            <p:spPr>
              <a:xfrm flipH="1">
                <a:off x="8941079" y="3914666"/>
                <a:ext cx="784473" cy="6539"/>
              </a:xfrm>
              <a:prstGeom prst="straightConnector1">
                <a:avLst/>
              </a:prstGeom>
              <a:ln w="38100">
                <a:solidFill>
                  <a:srgbClr val="000000">
                    <a:alpha val="100000"/>
                  </a:srgbClr>
                </a:solidFill>
                <a:prstDash val="sysDot"/>
                <a:tailEnd type="triangle" w="med" len="med"/>
              </a:ln>
            </p:spPr>
          </p:cxnSp>
          <p:cxnSp>
            <p:nvCxnSpPr>
              <p:cNvPr id="34" name="直接箭头连接符 33">
                <a:extLst>
                  <a:ext uri="{FF2B5EF4-FFF2-40B4-BE49-F238E27FC236}">
                    <a16:creationId xmlns:a16="http://schemas.microsoft.com/office/drawing/2014/main" id="{696DB325-EA77-250C-FF1E-CDB5A98D784B}"/>
                  </a:ext>
                </a:extLst>
              </p:cNvPr>
              <p:cNvCxnSpPr>
                <a:cxnSpLocks/>
                <a:stCxn id="32" idx="1"/>
                <a:endCxn id="37" idx="6"/>
              </p:cNvCxnSpPr>
              <p:nvPr/>
            </p:nvCxnSpPr>
            <p:spPr>
              <a:xfrm flipH="1" flipV="1">
                <a:off x="8941079" y="4722105"/>
                <a:ext cx="784473" cy="400449"/>
              </a:xfrm>
              <a:prstGeom prst="straightConnector1">
                <a:avLst/>
              </a:prstGeom>
              <a:ln w="38100">
                <a:solidFill>
                  <a:srgbClr val="000000">
                    <a:alpha val="100000"/>
                  </a:srgbClr>
                </a:solidFill>
                <a:prstDash val="sysDot"/>
                <a:tailEnd type="triangle" w="med" len="med"/>
              </a:ln>
            </p:spPr>
          </p:cxnSp>
          <p:cxnSp>
            <p:nvCxnSpPr>
              <p:cNvPr id="35" name="直接箭头连接符 34">
                <a:extLst>
                  <a:ext uri="{FF2B5EF4-FFF2-40B4-BE49-F238E27FC236}">
                    <a16:creationId xmlns:a16="http://schemas.microsoft.com/office/drawing/2014/main" id="{56FA757C-AAD0-97CA-52E6-2338F7ABE455}"/>
                  </a:ext>
                </a:extLst>
              </p:cNvPr>
              <p:cNvCxnSpPr>
                <a:cxnSpLocks/>
                <a:stCxn id="32" idx="1"/>
                <a:endCxn id="38" idx="6"/>
              </p:cNvCxnSpPr>
              <p:nvPr/>
            </p:nvCxnSpPr>
            <p:spPr>
              <a:xfrm flipH="1">
                <a:off x="8941079" y="5122554"/>
                <a:ext cx="784473" cy="400451"/>
              </a:xfrm>
              <a:prstGeom prst="straightConnector1">
                <a:avLst/>
              </a:prstGeom>
              <a:ln w="38100">
                <a:solidFill>
                  <a:srgbClr val="000000">
                    <a:alpha val="100000"/>
                  </a:srgbClr>
                </a:solidFill>
                <a:prstDash val="sysDot"/>
                <a:tailEnd type="triangle" w="med" len="med"/>
              </a:ln>
            </p:spPr>
          </p:cxnSp>
          <p:sp>
            <p:nvSpPr>
              <p:cNvPr id="36" name="椭圆 35">
                <a:extLst>
                  <a:ext uri="{FF2B5EF4-FFF2-40B4-BE49-F238E27FC236}">
                    <a16:creationId xmlns:a16="http://schemas.microsoft.com/office/drawing/2014/main" id="{846F8700-7C9B-E353-07D3-C4D31FDAF4F5}"/>
                  </a:ext>
                </a:extLst>
              </p:cNvPr>
              <p:cNvSpPr/>
              <p:nvPr/>
            </p:nvSpPr>
            <p:spPr>
              <a:xfrm>
                <a:off x="7587713" y="3652159"/>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alpha val="100000"/>
                      </a:schemeClr>
                    </a:solidFill>
                  </a:rPr>
                  <a:t>Ready</a:t>
                </a:r>
                <a:endParaRPr sz="1100" dirty="0"/>
              </a:p>
            </p:txBody>
          </p:sp>
          <p:sp>
            <p:nvSpPr>
              <p:cNvPr id="37" name="椭圆 36">
                <a:extLst>
                  <a:ext uri="{FF2B5EF4-FFF2-40B4-BE49-F238E27FC236}">
                    <a16:creationId xmlns:a16="http://schemas.microsoft.com/office/drawing/2014/main" id="{9F4926C5-B15D-23F4-D885-CE62919574B3}"/>
                  </a:ext>
                </a:extLst>
              </p:cNvPr>
              <p:cNvSpPr/>
              <p:nvPr/>
            </p:nvSpPr>
            <p:spPr>
              <a:xfrm>
                <a:off x="7587713" y="4453059"/>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alpha val="100000"/>
                      </a:schemeClr>
                    </a:solidFill>
                  </a:rPr>
                  <a:t>Issued</a:t>
                </a:r>
                <a:endParaRPr sz="1100" dirty="0"/>
              </a:p>
            </p:txBody>
          </p:sp>
          <p:sp>
            <p:nvSpPr>
              <p:cNvPr id="38" name="椭圆 37">
                <a:extLst>
                  <a:ext uri="{FF2B5EF4-FFF2-40B4-BE49-F238E27FC236}">
                    <a16:creationId xmlns:a16="http://schemas.microsoft.com/office/drawing/2014/main" id="{E348AD31-97F6-58A0-E17D-953559C6CC89}"/>
                  </a:ext>
                </a:extLst>
              </p:cNvPr>
              <p:cNvSpPr/>
              <p:nvPr/>
            </p:nvSpPr>
            <p:spPr>
              <a:xfrm>
                <a:off x="7587713" y="5253959"/>
                <a:ext cx="1353366" cy="538091"/>
              </a:xfrm>
              <a:prstGeom prst="ellipse">
                <a:avLst/>
              </a:prstGeom>
              <a:solidFill>
                <a:schemeClr val="accent1">
                  <a:alpha val="100000"/>
                </a:schemeClr>
              </a:solidFill>
              <a:ln w="12700">
                <a:solidFill>
                  <a:srgbClr val="5C5C5C">
                    <a:alpha val="100000"/>
                  </a:srgbClr>
                </a:solidFill>
                <a:prstDash val="solid"/>
                <a:miter lim="800000"/>
              </a:ln>
            </p:spPr>
            <p:txBody>
              <a:bodyPr anchor="ctr"/>
              <a:lstStyle/>
              <a:p>
                <a:pPr algn="ctr"/>
                <a:r>
                  <a:rPr lang="en-US" sz="1200" i="1" dirty="0">
                    <a:solidFill>
                      <a:schemeClr val="bg1"/>
                    </a:solidFill>
                  </a:rPr>
                  <a:t>Completed</a:t>
                </a:r>
                <a:endParaRPr sz="1200" i="1" dirty="0">
                  <a:solidFill>
                    <a:schemeClr val="bg1"/>
                  </a:solidFill>
                </a:endParaRPr>
              </a:p>
            </p:txBody>
          </p:sp>
        </p:grpSp>
        <p:sp>
          <p:nvSpPr>
            <p:cNvPr id="43" name="文本框 42">
              <a:extLst>
                <a:ext uri="{FF2B5EF4-FFF2-40B4-BE49-F238E27FC236}">
                  <a16:creationId xmlns:a16="http://schemas.microsoft.com/office/drawing/2014/main" id="{22DD80CD-3DA5-C014-A36B-075EC227B288}"/>
                </a:ext>
              </a:extLst>
            </p:cNvPr>
            <p:cNvSpPr txBox="1"/>
            <p:nvPr/>
          </p:nvSpPr>
          <p:spPr>
            <a:xfrm>
              <a:off x="3036747" y="5354465"/>
              <a:ext cx="61185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8.</a:t>
              </a:r>
              <a:r>
                <a:rPr lang="en-US" altLang="zh-CN" i="1" dirty="0">
                  <a:solidFill>
                    <a:prstClr val="black"/>
                  </a:solidFill>
                  <a:latin typeface="Times New Roman" panose="02020603050405020304" pitchFamily="18" charset="0"/>
                  <a:ea typeface="新細明體"/>
                  <a:cs typeface="Times New Roman" panose="02020603050405020304" pitchFamily="18" charset="0"/>
                </a:rPr>
                <a:t> Request Lifecycle</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in </a:t>
              </a:r>
              <a:r>
                <a:rPr lang="en-US" altLang="zh-CN" i="1" dirty="0">
                  <a:solidFill>
                    <a:prstClr val="black"/>
                  </a:solidFill>
                  <a:latin typeface="Times New Roman" panose="02020603050405020304" pitchFamily="18" charset="0"/>
                  <a:ea typeface="新細明體"/>
                  <a:cs typeface="Times New Roman" panose="02020603050405020304" pitchFamily="18" charset="0"/>
                </a:rPr>
                <a:t>Barbell</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grpSp>
      <p:sp>
        <p:nvSpPr>
          <p:cNvPr id="44" name="文本框 43">
            <a:extLst>
              <a:ext uri="{FF2B5EF4-FFF2-40B4-BE49-F238E27FC236}">
                <a16:creationId xmlns:a16="http://schemas.microsoft.com/office/drawing/2014/main" id="{894087E5-E169-7B00-3DD7-20BFE1958F0D}"/>
              </a:ext>
            </a:extLst>
          </p:cNvPr>
          <p:cNvSpPr txBox="1"/>
          <p:nvPr/>
        </p:nvSpPr>
        <p:spPr>
          <a:xfrm>
            <a:off x="3001112" y="4706823"/>
            <a:ext cx="6676083" cy="1341008"/>
          </a:xfrm>
          <a:prstGeom prst="rect">
            <a:avLst/>
          </a:prstGeom>
          <a:solidFill>
            <a:schemeClr val="accent2">
              <a:lumMod val="20000"/>
              <a:lumOff val="80000"/>
            </a:schemeClr>
          </a:solidFill>
        </p:spPr>
        <p:txBody>
          <a:bodyPr wrap="square">
            <a:spAutoFit/>
          </a:bodyPr>
          <a:lstStyle/>
          <a:p>
            <a:pPr algn="ctr">
              <a:lnSpc>
                <a:spcPct val="135000"/>
              </a:lnSpc>
            </a:pPr>
            <a:r>
              <a:rPr lang="en-US" altLang="zh-CN" sz="2400" b="1" kern="0" dirty="0">
                <a:solidFill>
                  <a:srgbClr val="525252"/>
                </a:solidFill>
                <a:latin typeface="Times New Roman" panose="02020603050405020304" pitchFamily="18" charset="0"/>
                <a:cs typeface="Times New Roman" panose="02020603050405020304" pitchFamily="18" charset="0"/>
              </a:rPr>
              <a:t>Highlights:</a:t>
            </a:r>
            <a:br>
              <a:rPr lang="en-US" altLang="zh-CN" sz="2000" kern="0" dirty="0">
                <a:solidFill>
                  <a:prstClr val="black"/>
                </a:solidFill>
                <a:latin typeface="Times New Roman" panose="02020603050405020304" pitchFamily="18" charset="0"/>
                <a:cs typeface="Times New Roman" panose="02020603050405020304" pitchFamily="18" charset="0"/>
              </a:rPr>
            </a:br>
            <a:r>
              <a:rPr lang="en-US" altLang="zh-CN" sz="2000" b="1"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Decouple r</a:t>
            </a:r>
            <a:r>
              <a:rPr lang="en-US" altLang="zh-CN" kern="0" dirty="0">
                <a:solidFill>
                  <a:prstClr val="black"/>
                </a:solidFill>
                <a:latin typeface="Times New Roman" panose="02020603050405020304" pitchFamily="18" charset="0"/>
                <a:cs typeface="Times New Roman" panose="02020603050405020304" pitchFamily="18" charset="0"/>
              </a:rPr>
              <a:t>equest control policy implementation with SUT.</a:t>
            </a:r>
          </a:p>
          <a:p>
            <a:pPr algn="ctr">
              <a:lnSpc>
                <a:spcPct val="135000"/>
              </a:lnSpc>
            </a:pPr>
            <a:r>
              <a:rPr lang="en-US" altLang="zh-CN" b="1" kern="0" dirty="0">
                <a:solidFill>
                  <a:prstClr val="black"/>
                </a:solidFill>
                <a:latin typeface="Times New Roman" panose="02020603050405020304" pitchFamily="18" charset="0"/>
                <a:cs typeface="Times New Roman" panose="02020603050405020304" pitchFamily="18" charset="0"/>
              </a:rPr>
              <a:t>2. </a:t>
            </a:r>
            <a:r>
              <a:rPr lang="en-US" altLang="zh-CN" kern="0" dirty="0">
                <a:solidFill>
                  <a:prstClr val="black"/>
                </a:solidFill>
                <a:latin typeface="Times New Roman" panose="02020603050405020304" pitchFamily="18" charset="0"/>
                <a:cs typeface="Times New Roman" panose="02020603050405020304" pitchFamily="18" charset="0"/>
              </a:rPr>
              <a:t>Easy service extension though hook and callback interfaces.</a:t>
            </a:r>
          </a:p>
        </p:txBody>
      </p:sp>
    </p:spTree>
    <p:extLst>
      <p:ext uri="{BB962C8B-B14F-4D97-AF65-F5344CB8AC3E}">
        <p14:creationId xmlns:p14="http://schemas.microsoft.com/office/powerpoint/2010/main" val="308354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6730D-EB12-A000-AE06-417A63E17295}"/>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2526AC0B-0B7B-8CBD-9916-696D1C879E6D}"/>
              </a:ext>
            </a:extLst>
          </p:cNvPr>
          <p:cNvSpPr>
            <a:spLocks noGrp="1"/>
          </p:cNvSpPr>
          <p:nvPr>
            <p:ph type="title"/>
          </p:nvPr>
        </p:nvSpPr>
        <p:spPr>
          <a:xfrm>
            <a:off x="1296610" y="144466"/>
            <a:ext cx="10270977" cy="692151"/>
          </a:xfrm>
        </p:spPr>
        <p:txBody>
          <a:bodyPr/>
          <a:lstStyle/>
          <a:p>
            <a:r>
              <a:rPr lang="en-US" altLang="zh-TW" sz="3200" dirty="0"/>
              <a:t>Service Extension Models (1/4)</a:t>
            </a:r>
            <a:endParaRPr lang="zh-TW" altLang="en-US" sz="3200" dirty="0"/>
          </a:p>
        </p:txBody>
      </p:sp>
      <p:sp>
        <p:nvSpPr>
          <p:cNvPr id="5" name="灯片编号占位符 1">
            <a:extLst>
              <a:ext uri="{FF2B5EF4-FFF2-40B4-BE49-F238E27FC236}">
                <a16:creationId xmlns:a16="http://schemas.microsoft.com/office/drawing/2014/main" id="{60330F43-4493-549A-580B-063F55BB9110}"/>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E4CD934D-6CCE-08DE-5B1C-8372B3F3AE69}"/>
              </a:ext>
            </a:extLst>
          </p:cNvPr>
          <p:cNvSpPr txBox="1">
            <a:spLocks/>
          </p:cNvSpPr>
          <p:nvPr/>
        </p:nvSpPr>
        <p:spPr bwMode="auto">
          <a:xfrm>
            <a:off x="1296610" y="1302391"/>
            <a:ext cx="4097511" cy="42532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Extension Model A</a:t>
            </a:r>
          </a:p>
          <a:p>
            <a:pPr lvl="1" indent="-342882">
              <a:lnSpc>
                <a:spcPct val="135000"/>
              </a:lnSpc>
              <a:buSzPct val="80000"/>
              <a:buFont typeface="Wingdings" panose="05000000000000000000" pitchFamily="2" charset="2"/>
              <a:buChar char="p"/>
              <a:defRPr/>
            </a:pPr>
            <a:r>
              <a:rPr kumimoji="1" lang="en-US" altLang="zh-CN" sz="1800" b="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Client Ty</a:t>
            </a:r>
            <a:r>
              <a:rPr lang="en-US" altLang="zh-CN" sz="1800" b="1" kern="0" dirty="0">
                <a:solidFill>
                  <a:prstClr val="black"/>
                </a:solidFill>
                <a:latin typeface="Times New Roman" panose="02020603050405020304" pitchFamily="18" charset="0"/>
                <a:cs typeface="Times New Roman" panose="02020603050405020304" pitchFamily="18" charset="0"/>
              </a:rPr>
              <a:t>pe: </a:t>
            </a:r>
            <a:r>
              <a:rPr lang="en-US" altLang="zh-CN" sz="1800" kern="0" dirty="0">
                <a:solidFill>
                  <a:prstClr val="black"/>
                </a:solidFill>
                <a:latin typeface="Times New Roman" panose="02020603050405020304" pitchFamily="18" charset="0"/>
                <a:cs typeface="Times New Roman" panose="02020603050405020304" pitchFamily="18" charset="0"/>
              </a:rPr>
              <a:t>Async</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Client </a:t>
            </a:r>
            <a:r>
              <a:rPr lang="en-US" altLang="zh-CN" sz="1800" b="1" kern="0" dirty="0" err="1">
                <a:solidFill>
                  <a:prstClr val="black"/>
                </a:solidFill>
                <a:latin typeface="Times New Roman" panose="02020603050405020304" pitchFamily="18" charset="0"/>
                <a:cs typeface="Times New Roman" panose="02020603050405020304" pitchFamily="18" charset="0"/>
              </a:rPr>
              <a:t>Impl</a:t>
            </a:r>
            <a:r>
              <a:rPr lang="en-US" altLang="zh-CN" sz="1800" b="1" kern="0" dirty="0">
                <a:solidFill>
                  <a:prstClr val="black"/>
                </a:solidFill>
                <a:latin typeface="Times New Roman" panose="02020603050405020304" pitchFamily="18" charset="0"/>
                <a:cs typeface="Times New Roman" panose="02020603050405020304" pitchFamily="18" charset="0"/>
              </a:rPr>
              <a:t>:</a:t>
            </a:r>
            <a:r>
              <a:rPr lang="en-US" altLang="zh-CN" sz="1800" kern="0" dirty="0">
                <a:solidFill>
                  <a:prstClr val="black"/>
                </a:solidFill>
                <a:latin typeface="Times New Roman" panose="02020603050405020304" pitchFamily="18" charset="0"/>
                <a:cs typeface="Times New Roman" panose="02020603050405020304" pitchFamily="18" charset="0"/>
              </a:rPr>
              <a:t> Handcrafted</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Protocol Type:</a:t>
            </a:r>
            <a:r>
              <a:rPr lang="en-US" altLang="zh-CN" sz="1800" kern="0" dirty="0">
                <a:solidFill>
                  <a:prstClr val="black"/>
                </a:solidFill>
                <a:latin typeface="Times New Roman" panose="02020603050405020304" pitchFamily="18" charset="0"/>
                <a:cs typeface="Times New Roman" panose="02020603050405020304" pitchFamily="18" charset="0"/>
              </a:rPr>
              <a:t> Stateless</a:t>
            </a:r>
            <a:endParaRPr lang="en-US" altLang="zh-CN" sz="1800" b="1" kern="0" dirty="0">
              <a:solidFill>
                <a:prstClr val="black"/>
              </a:solidFill>
              <a:latin typeface="Times New Roman" panose="02020603050405020304" pitchFamily="18" charset="0"/>
              <a:cs typeface="Times New Roman" panose="02020603050405020304" pitchFamily="18" charset="0"/>
            </a:endParaRP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Use Scenario:</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Simple service protocol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Extremely high throughput</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Services in Use in Barbell: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Redis (RESP)</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Memcache (Text / Binary)</a:t>
            </a:r>
          </a:p>
        </p:txBody>
      </p:sp>
      <p:sp>
        <p:nvSpPr>
          <p:cNvPr id="42" name="文本框 41">
            <a:extLst>
              <a:ext uri="{FF2B5EF4-FFF2-40B4-BE49-F238E27FC236}">
                <a16:creationId xmlns:a16="http://schemas.microsoft.com/office/drawing/2014/main" id="{8B4FC35A-50B6-701A-035B-4AE8F49B83EC}"/>
              </a:ext>
            </a:extLst>
          </p:cNvPr>
          <p:cNvSpPr txBox="1"/>
          <p:nvPr/>
        </p:nvSpPr>
        <p:spPr>
          <a:xfrm>
            <a:off x="6576897" y="5080694"/>
            <a:ext cx="489707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9: Extension Model A: </a:t>
            </a:r>
          </a:p>
          <a:p>
            <a:pPr lvl="0" algn="ctr">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Async </a:t>
            </a:r>
            <a:r>
              <a:rPr lang="en-US" altLang="zh-CN" i="1" dirty="0">
                <a:solidFill>
                  <a:prstClr val="black"/>
                </a:solidFill>
                <a:latin typeface="Times New Roman" panose="02020603050405020304" pitchFamily="18" charset="0"/>
                <a:cs typeface="Times New Roman" panose="02020603050405020304" pitchFamily="18" charset="0"/>
              </a:rPr>
              <a:t>Handcrafted</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Client </a:t>
            </a:r>
            <a:r>
              <a:rPr lang="en-US" altLang="zh-CN" i="1" dirty="0">
                <a:solidFill>
                  <a:prstClr val="black"/>
                </a:solidFill>
                <a:latin typeface="Times New Roman" panose="02020603050405020304" pitchFamily="18" charset="0"/>
                <a:cs typeface="Times New Roman" panose="02020603050405020304" pitchFamily="18" charset="0"/>
              </a:rPr>
              <a:t>&amp; Stateless </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Protocol </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grpSp>
        <p:nvGrpSpPr>
          <p:cNvPr id="38" name="组合 37">
            <a:extLst>
              <a:ext uri="{FF2B5EF4-FFF2-40B4-BE49-F238E27FC236}">
                <a16:creationId xmlns:a16="http://schemas.microsoft.com/office/drawing/2014/main" id="{1618F506-9C43-D0DF-7CC7-303DC8569770}"/>
              </a:ext>
            </a:extLst>
          </p:cNvPr>
          <p:cNvGrpSpPr/>
          <p:nvPr/>
        </p:nvGrpSpPr>
        <p:grpSpPr>
          <a:xfrm>
            <a:off x="7338971" y="2145771"/>
            <a:ext cx="3655550" cy="2566457"/>
            <a:chOff x="7670305" y="2168189"/>
            <a:chExt cx="3655550" cy="2566457"/>
          </a:xfrm>
        </p:grpSpPr>
        <p:sp>
          <p:nvSpPr>
            <p:cNvPr id="4" name="矩形: 圆角 44">
              <a:extLst>
                <a:ext uri="{FF2B5EF4-FFF2-40B4-BE49-F238E27FC236}">
                  <a16:creationId xmlns:a16="http://schemas.microsoft.com/office/drawing/2014/main" id="{D85620B2-664B-B3D0-065F-8C0247866B3A}"/>
                </a:ext>
              </a:extLst>
            </p:cNvPr>
            <p:cNvSpPr/>
            <p:nvPr/>
          </p:nvSpPr>
          <p:spPr bwMode="auto">
            <a:xfrm>
              <a:off x="9751041" y="2227278"/>
              <a:ext cx="1529355" cy="2499794"/>
            </a:xfrm>
            <a:prstGeom prst="roundRect">
              <a:avLst>
                <a:gd name="adj" fmla="val 6909"/>
              </a:avLst>
            </a:prstGeom>
            <a:solidFill>
              <a:schemeClr val="accent5">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1"/>
                </a:spcBef>
                <a:spcAft>
                  <a:spcPct val="1"/>
                </a:spcAft>
                <a:buClrTx/>
                <a:buSzTx/>
                <a:buFontTx/>
                <a:buNone/>
                <a:tabLst/>
              </a:pPr>
              <a:endParaRPr kumimoji="1" lang="zh-CN" altLang="en-US" sz="1800" b="1" i="0" u="none" strike="noStrike" cap="none" normalizeH="0" baseline="0" dirty="0">
                <a:ln>
                  <a:noFill/>
                </a:ln>
                <a:solidFill>
                  <a:schemeClr val="tx1"/>
                </a:solidFill>
                <a:effectLst/>
                <a:latin typeface="Arial" pitchFamily="34" charset="0"/>
                <a:ea typeface="新細明體" pitchFamily="18" charset="-120"/>
              </a:endParaRPr>
            </a:p>
          </p:txBody>
        </p:sp>
        <p:sp>
          <p:nvSpPr>
            <p:cNvPr id="7" name="矩形: 圆角 32">
              <a:extLst>
                <a:ext uri="{FF2B5EF4-FFF2-40B4-BE49-F238E27FC236}">
                  <a16:creationId xmlns:a16="http://schemas.microsoft.com/office/drawing/2014/main" id="{17FCA207-D129-2413-65AC-0833BFCEC03B}"/>
                </a:ext>
              </a:extLst>
            </p:cNvPr>
            <p:cNvSpPr/>
            <p:nvPr/>
          </p:nvSpPr>
          <p:spPr>
            <a:xfrm>
              <a:off x="9843786" y="2334756"/>
              <a:ext cx="1308687" cy="344257"/>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Request</a:t>
              </a:r>
              <a:endParaRPr dirty="0"/>
            </a:p>
          </p:txBody>
        </p:sp>
        <p:sp>
          <p:nvSpPr>
            <p:cNvPr id="8" name="矩形: 圆角 32">
              <a:extLst>
                <a:ext uri="{FF2B5EF4-FFF2-40B4-BE49-F238E27FC236}">
                  <a16:creationId xmlns:a16="http://schemas.microsoft.com/office/drawing/2014/main" id="{19C38C53-CEBD-18DA-D2B8-89F0497283F3}"/>
                </a:ext>
              </a:extLst>
            </p:cNvPr>
            <p:cNvSpPr/>
            <p:nvPr/>
          </p:nvSpPr>
          <p:spPr>
            <a:xfrm>
              <a:off x="9843786" y="3701052"/>
              <a:ext cx="1308911" cy="910752"/>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本框 8">
              <a:extLst>
                <a:ext uri="{FF2B5EF4-FFF2-40B4-BE49-F238E27FC236}">
                  <a16:creationId xmlns:a16="http://schemas.microsoft.com/office/drawing/2014/main" id="{3A30F865-E731-1D95-504D-8164ED9DD33E}"/>
                </a:ext>
              </a:extLst>
            </p:cNvPr>
            <p:cNvSpPr txBox="1"/>
            <p:nvPr/>
          </p:nvSpPr>
          <p:spPr>
            <a:xfrm>
              <a:off x="10016944" y="3337807"/>
              <a:ext cx="1308911" cy="307777"/>
            </a:xfrm>
            <a:prstGeom prst="rect">
              <a:avLst/>
            </a:prstGeom>
          </p:spPr>
          <p:txBody>
            <a:bodyPr wrap="square">
              <a:spAutoFit/>
            </a:bodyPr>
            <a:lstStyle/>
            <a:p>
              <a:pPr lvl="0" algn="ctr"/>
              <a:r>
                <a:rPr lang="en-US" sz="1400" dirty="0"/>
                <a:t>I/O  Stream</a:t>
              </a:r>
              <a:endParaRPr dirty="0"/>
            </a:p>
          </p:txBody>
        </p:sp>
        <p:cxnSp>
          <p:nvCxnSpPr>
            <p:cNvPr id="10" name="直接箭头连接符 9">
              <a:extLst>
                <a:ext uri="{FF2B5EF4-FFF2-40B4-BE49-F238E27FC236}">
                  <a16:creationId xmlns:a16="http://schemas.microsoft.com/office/drawing/2014/main" id="{2AFEE043-D3EB-18EF-79B4-4D7C8D14430E}"/>
                </a:ext>
              </a:extLst>
            </p:cNvPr>
            <p:cNvCxnSpPr>
              <a:cxnSpLocks/>
            </p:cNvCxnSpPr>
            <p:nvPr/>
          </p:nvCxnSpPr>
          <p:spPr>
            <a:xfrm>
              <a:off x="8499154" y="2475966"/>
              <a:ext cx="1210445" cy="0"/>
            </a:xfrm>
            <a:prstGeom prst="straightConnector1">
              <a:avLst/>
            </a:prstGeom>
            <a:ln w="25400">
              <a:solidFill>
                <a:srgbClr val="000000">
                  <a:alpha val="100000"/>
                </a:srgbClr>
              </a:solidFill>
              <a:prstDash val="solid"/>
              <a:headEnd/>
              <a:tailEnd type="triangle"/>
            </a:ln>
          </p:spPr>
        </p:cxnSp>
        <p:sp>
          <p:nvSpPr>
            <p:cNvPr id="11" name="文本框 10">
              <a:extLst>
                <a:ext uri="{FF2B5EF4-FFF2-40B4-BE49-F238E27FC236}">
                  <a16:creationId xmlns:a16="http://schemas.microsoft.com/office/drawing/2014/main" id="{3963981E-985F-7E6D-3F2C-2C70C2910269}"/>
                </a:ext>
              </a:extLst>
            </p:cNvPr>
            <p:cNvSpPr txBox="1"/>
            <p:nvPr/>
          </p:nvSpPr>
          <p:spPr>
            <a:xfrm>
              <a:off x="8724729" y="2168189"/>
              <a:ext cx="1068394" cy="307777"/>
            </a:xfrm>
            <a:prstGeom prst="rect">
              <a:avLst/>
            </a:prstGeom>
          </p:spPr>
          <p:txBody>
            <a:bodyPr wrap="square">
              <a:spAutoFit/>
            </a:bodyPr>
            <a:lstStyle/>
            <a:p>
              <a:pPr lvl="0" algn="ctr"/>
              <a:r>
                <a:rPr lang="en-US" sz="1400" b="1" dirty="0" err="1"/>
                <a:t>issue_req</a:t>
              </a:r>
              <a:endParaRPr b="1" dirty="0"/>
            </a:p>
          </p:txBody>
        </p:sp>
        <p:sp>
          <p:nvSpPr>
            <p:cNvPr id="12" name="文本框 11">
              <a:extLst>
                <a:ext uri="{FF2B5EF4-FFF2-40B4-BE49-F238E27FC236}">
                  <a16:creationId xmlns:a16="http://schemas.microsoft.com/office/drawing/2014/main" id="{82C4A689-A8C9-A08F-9CC3-E26994D1ACD1}"/>
                </a:ext>
              </a:extLst>
            </p:cNvPr>
            <p:cNvSpPr txBox="1"/>
            <p:nvPr/>
          </p:nvSpPr>
          <p:spPr>
            <a:xfrm>
              <a:off x="9968270" y="3655396"/>
              <a:ext cx="1098336" cy="338554"/>
            </a:xfrm>
            <a:prstGeom prst="rect">
              <a:avLst/>
            </a:prstGeom>
          </p:spPr>
          <p:txBody>
            <a:bodyPr wrap="square">
              <a:spAutoFit/>
            </a:bodyPr>
            <a:lstStyle/>
            <a:p>
              <a:pPr lvl="0" algn="ctr"/>
              <a:r>
                <a:rPr lang="en-US" sz="1600" dirty="0">
                  <a:solidFill>
                    <a:schemeClr val="bg1">
                      <a:alpha val="100000"/>
                    </a:schemeClr>
                  </a:solidFill>
                </a:rPr>
                <a:t>Socket</a:t>
              </a:r>
              <a:endParaRPr dirty="0"/>
            </a:p>
          </p:txBody>
        </p:sp>
        <p:sp>
          <p:nvSpPr>
            <p:cNvPr id="13" name="矩形: 圆角 32">
              <a:extLst>
                <a:ext uri="{FF2B5EF4-FFF2-40B4-BE49-F238E27FC236}">
                  <a16:creationId xmlns:a16="http://schemas.microsoft.com/office/drawing/2014/main" id="{E53CA15D-B6D0-5852-1D83-34F7C5B783E2}"/>
                </a:ext>
              </a:extLst>
            </p:cNvPr>
            <p:cNvSpPr/>
            <p:nvPr/>
          </p:nvSpPr>
          <p:spPr>
            <a:xfrm>
              <a:off x="9953263" y="3971066"/>
              <a:ext cx="1094850" cy="233661"/>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TX</a:t>
              </a:r>
              <a:endParaRPr/>
            </a:p>
          </p:txBody>
        </p:sp>
        <p:sp>
          <p:nvSpPr>
            <p:cNvPr id="14" name="矩形: 圆角 32">
              <a:extLst>
                <a:ext uri="{FF2B5EF4-FFF2-40B4-BE49-F238E27FC236}">
                  <a16:creationId xmlns:a16="http://schemas.microsoft.com/office/drawing/2014/main" id="{E30EE6B5-F5E1-7300-A644-2FC7BCDB5E3D}"/>
                </a:ext>
              </a:extLst>
            </p:cNvPr>
            <p:cNvSpPr/>
            <p:nvPr/>
          </p:nvSpPr>
          <p:spPr>
            <a:xfrm>
              <a:off x="9953263" y="4287314"/>
              <a:ext cx="1094850" cy="233661"/>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RX</a:t>
              </a:r>
              <a:endParaRPr dirty="0"/>
            </a:p>
          </p:txBody>
        </p:sp>
        <p:cxnSp>
          <p:nvCxnSpPr>
            <p:cNvPr id="15" name="直接箭头连接符 14">
              <a:extLst>
                <a:ext uri="{FF2B5EF4-FFF2-40B4-BE49-F238E27FC236}">
                  <a16:creationId xmlns:a16="http://schemas.microsoft.com/office/drawing/2014/main" id="{44AAC13A-0A0E-04BA-21BF-EFD809428FC3}"/>
                </a:ext>
              </a:extLst>
            </p:cNvPr>
            <p:cNvCxnSpPr>
              <a:cxnSpLocks/>
              <a:stCxn id="13" idx="1"/>
            </p:cNvCxnSpPr>
            <p:nvPr/>
          </p:nvCxnSpPr>
          <p:spPr>
            <a:xfrm flipH="1" flipV="1">
              <a:off x="8760275" y="4079656"/>
              <a:ext cx="1192988" cy="8241"/>
            </a:xfrm>
            <a:prstGeom prst="straightConnector1">
              <a:avLst/>
            </a:prstGeom>
            <a:ln w="25400">
              <a:solidFill>
                <a:srgbClr val="000000">
                  <a:alpha val="100000"/>
                </a:srgbClr>
              </a:solidFill>
              <a:prstDash val="solid"/>
              <a:headEnd/>
              <a:tailEnd type="triangle"/>
            </a:ln>
          </p:spPr>
        </p:cxnSp>
        <p:sp>
          <p:nvSpPr>
            <p:cNvPr id="16" name="文本框 15">
              <a:extLst>
                <a:ext uri="{FF2B5EF4-FFF2-40B4-BE49-F238E27FC236}">
                  <a16:creationId xmlns:a16="http://schemas.microsoft.com/office/drawing/2014/main" id="{2AC1EE38-3551-07EB-7AB7-3864181063A0}"/>
                </a:ext>
              </a:extLst>
            </p:cNvPr>
            <p:cNvSpPr txBox="1"/>
            <p:nvPr/>
          </p:nvSpPr>
          <p:spPr>
            <a:xfrm>
              <a:off x="8736655" y="3780119"/>
              <a:ext cx="1068394" cy="307777"/>
            </a:xfrm>
            <a:prstGeom prst="rect">
              <a:avLst/>
            </a:prstGeom>
          </p:spPr>
          <p:txBody>
            <a:bodyPr wrap="square">
              <a:spAutoFit/>
            </a:bodyPr>
            <a:lstStyle/>
            <a:p>
              <a:pPr lvl="0" algn="ctr"/>
              <a:r>
                <a:rPr lang="en-US" sz="1400" b="1" dirty="0" err="1"/>
                <a:t>issued_cb</a:t>
              </a:r>
              <a:endParaRPr b="1" dirty="0"/>
            </a:p>
          </p:txBody>
        </p:sp>
        <p:cxnSp>
          <p:nvCxnSpPr>
            <p:cNvPr id="17" name="直接箭头连接符 16">
              <a:extLst>
                <a:ext uri="{FF2B5EF4-FFF2-40B4-BE49-F238E27FC236}">
                  <a16:creationId xmlns:a16="http://schemas.microsoft.com/office/drawing/2014/main" id="{F72F7526-6BD4-DD76-9F40-AF3D49F36A29}"/>
                </a:ext>
              </a:extLst>
            </p:cNvPr>
            <p:cNvCxnSpPr>
              <a:cxnSpLocks/>
              <a:stCxn id="14" idx="1"/>
            </p:cNvCxnSpPr>
            <p:nvPr/>
          </p:nvCxnSpPr>
          <p:spPr>
            <a:xfrm flipH="1">
              <a:off x="8760275" y="4404145"/>
              <a:ext cx="1192988" cy="0"/>
            </a:xfrm>
            <a:prstGeom prst="straightConnector1">
              <a:avLst/>
            </a:prstGeom>
            <a:ln w="25400">
              <a:solidFill>
                <a:srgbClr val="000000">
                  <a:alpha val="100000"/>
                </a:srgbClr>
              </a:solidFill>
              <a:prstDash val="solid"/>
              <a:headEnd/>
              <a:tailEnd type="triangle"/>
            </a:ln>
          </p:spPr>
        </p:cxnSp>
        <p:sp>
          <p:nvSpPr>
            <p:cNvPr id="18" name="文本框 17">
              <a:extLst>
                <a:ext uri="{FF2B5EF4-FFF2-40B4-BE49-F238E27FC236}">
                  <a16:creationId xmlns:a16="http://schemas.microsoft.com/office/drawing/2014/main" id="{6D8C2530-F45F-D8A1-DDD6-3DD447BBFAAC}"/>
                </a:ext>
              </a:extLst>
            </p:cNvPr>
            <p:cNvSpPr txBox="1"/>
            <p:nvPr/>
          </p:nvSpPr>
          <p:spPr>
            <a:xfrm>
              <a:off x="8724729" y="4426869"/>
              <a:ext cx="1098336" cy="307777"/>
            </a:xfrm>
            <a:prstGeom prst="rect">
              <a:avLst/>
            </a:prstGeom>
          </p:spPr>
          <p:txBody>
            <a:bodyPr wrap="square">
              <a:spAutoFit/>
            </a:bodyPr>
            <a:lstStyle/>
            <a:p>
              <a:pPr lvl="0" algn="ctr"/>
              <a:r>
                <a:rPr lang="en-US" sz="1400" b="1" dirty="0" err="1"/>
                <a:t>recv_cb</a:t>
              </a:r>
              <a:endParaRPr b="1" dirty="0"/>
            </a:p>
          </p:txBody>
        </p:sp>
        <p:sp>
          <p:nvSpPr>
            <p:cNvPr id="19" name="矩形: 圆角 8">
              <a:extLst>
                <a:ext uri="{FF2B5EF4-FFF2-40B4-BE49-F238E27FC236}">
                  <a16:creationId xmlns:a16="http://schemas.microsoft.com/office/drawing/2014/main" id="{B6940F3E-24E1-DECF-32FE-28ED742A2224}"/>
                </a:ext>
              </a:extLst>
            </p:cNvPr>
            <p:cNvSpPr/>
            <p:nvPr/>
          </p:nvSpPr>
          <p:spPr bwMode="auto">
            <a:xfrm>
              <a:off x="7670305" y="2227278"/>
              <a:ext cx="1098336" cy="2473032"/>
            </a:xfrm>
            <a:prstGeom prst="roundRect">
              <a:avLst>
                <a:gd name="adj" fmla="val 6909"/>
              </a:avLst>
            </a:prstGeom>
            <a:solidFill>
              <a:schemeClr val="accent4">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cs typeface="+mn-cs"/>
                </a:rPr>
                <a:t>General</a:t>
              </a:r>
              <a:endParaRPr sz="2000" dirty="0"/>
            </a:p>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rPr>
                <a:t>Function-</a:t>
              </a:r>
            </a:p>
            <a:p>
              <a:pPr marL="0" indent="0" algn="ctr" defTabSz="914400">
                <a:lnSpc>
                  <a:spcPct val="100000"/>
                </a:lnSpc>
                <a:spcBef>
                  <a:spcPct val="1"/>
                </a:spcBef>
                <a:spcAft>
                  <a:spcPct val="1"/>
                </a:spcAft>
                <a:buClrTx/>
                <a:buSzTx/>
                <a:buFontTx/>
                <a:buNone/>
              </a:pPr>
              <a:r>
                <a:rPr lang="en-US" sz="1600" b="1" i="1" dirty="0" err="1">
                  <a:solidFill>
                    <a:schemeClr val="accent4">
                      <a:lumMod val="75000"/>
                      <a:alpha val="100000"/>
                    </a:schemeClr>
                  </a:solidFill>
                  <a:latin typeface="Arial"/>
                  <a:ea typeface="新細明體"/>
                </a:rPr>
                <a:t>ality</a:t>
              </a:r>
              <a:endParaRPr sz="2000" dirty="0"/>
            </a:p>
          </p:txBody>
        </p:sp>
        <p:sp>
          <p:nvSpPr>
            <p:cNvPr id="20" name="矩形: 圆角 32">
              <a:extLst>
                <a:ext uri="{FF2B5EF4-FFF2-40B4-BE49-F238E27FC236}">
                  <a16:creationId xmlns:a16="http://schemas.microsoft.com/office/drawing/2014/main" id="{67C1E4BC-935B-548F-CFF0-CEA00B000039}"/>
                </a:ext>
              </a:extLst>
            </p:cNvPr>
            <p:cNvSpPr/>
            <p:nvPr/>
          </p:nvSpPr>
          <p:spPr>
            <a:xfrm>
              <a:off x="9843562" y="2938881"/>
              <a:ext cx="1308911" cy="344257"/>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App Protocol</a:t>
              </a:r>
              <a:endParaRPr dirty="0"/>
            </a:p>
          </p:txBody>
        </p:sp>
        <p:cxnSp>
          <p:nvCxnSpPr>
            <p:cNvPr id="21" name="直接箭头连接符 20">
              <a:extLst>
                <a:ext uri="{FF2B5EF4-FFF2-40B4-BE49-F238E27FC236}">
                  <a16:creationId xmlns:a16="http://schemas.microsoft.com/office/drawing/2014/main" id="{2C42ECEB-D9F3-A90F-8EC2-C930B7219DA2}"/>
                </a:ext>
              </a:extLst>
            </p:cNvPr>
            <p:cNvCxnSpPr>
              <a:cxnSpLocks/>
              <a:stCxn id="7" idx="2"/>
              <a:endCxn id="20" idx="0"/>
            </p:cNvCxnSpPr>
            <p:nvPr/>
          </p:nvCxnSpPr>
          <p:spPr>
            <a:xfrm flipH="1">
              <a:off x="10498018" y="2679013"/>
              <a:ext cx="112" cy="259868"/>
            </a:xfrm>
            <a:prstGeom prst="straightConnector1">
              <a:avLst/>
            </a:prstGeom>
            <a:ln w="25400">
              <a:solidFill>
                <a:srgbClr val="000000">
                  <a:alpha val="100000"/>
                </a:srgbClr>
              </a:solidFill>
              <a:prstDash val="solid"/>
              <a:headEnd type="triangle"/>
              <a:tailEnd type="triangle"/>
            </a:ln>
          </p:spPr>
        </p:cxnSp>
        <p:cxnSp>
          <p:nvCxnSpPr>
            <p:cNvPr id="22" name="直接箭头连接符 21">
              <a:extLst>
                <a:ext uri="{FF2B5EF4-FFF2-40B4-BE49-F238E27FC236}">
                  <a16:creationId xmlns:a16="http://schemas.microsoft.com/office/drawing/2014/main" id="{C0215C48-83A0-BA62-EB33-599BC184EEDA}"/>
                </a:ext>
              </a:extLst>
            </p:cNvPr>
            <p:cNvCxnSpPr>
              <a:cxnSpLocks/>
              <a:stCxn id="20" idx="2"/>
              <a:endCxn id="8" idx="0"/>
            </p:cNvCxnSpPr>
            <p:nvPr/>
          </p:nvCxnSpPr>
          <p:spPr>
            <a:xfrm>
              <a:off x="10498018" y="3283138"/>
              <a:ext cx="224" cy="417914"/>
            </a:xfrm>
            <a:prstGeom prst="straightConnector1">
              <a:avLst/>
            </a:prstGeom>
            <a:ln w="25400">
              <a:solidFill>
                <a:srgbClr val="000000">
                  <a:alpha val="100000"/>
                </a:srgbClr>
              </a:solidFill>
              <a:prstDash val="solid"/>
              <a:headEnd type="triangle"/>
              <a:tailEnd type="triangle"/>
            </a:ln>
          </p:spPr>
        </p:cxnSp>
      </p:grpSp>
    </p:spTree>
    <p:extLst>
      <p:ext uri="{BB962C8B-B14F-4D97-AF65-F5344CB8AC3E}">
        <p14:creationId xmlns:p14="http://schemas.microsoft.com/office/powerpoint/2010/main" val="1495920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FADE9-658A-30A1-F1B5-3D16D0E2AA9D}"/>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8AE7D67A-4D78-0442-FDAC-621F246BB246}"/>
              </a:ext>
            </a:extLst>
          </p:cNvPr>
          <p:cNvSpPr>
            <a:spLocks noGrp="1"/>
          </p:cNvSpPr>
          <p:nvPr>
            <p:ph type="title"/>
          </p:nvPr>
        </p:nvSpPr>
        <p:spPr>
          <a:xfrm>
            <a:off x="1296610" y="144466"/>
            <a:ext cx="10270977" cy="692151"/>
          </a:xfrm>
        </p:spPr>
        <p:txBody>
          <a:bodyPr/>
          <a:lstStyle/>
          <a:p>
            <a:r>
              <a:rPr lang="en-US" altLang="zh-TW" sz="3200" dirty="0"/>
              <a:t>Service Extension Models (2/4)</a:t>
            </a:r>
            <a:endParaRPr lang="zh-TW" altLang="en-US" sz="3200" dirty="0"/>
          </a:p>
        </p:txBody>
      </p:sp>
      <p:sp>
        <p:nvSpPr>
          <p:cNvPr id="5" name="灯片编号占位符 1">
            <a:extLst>
              <a:ext uri="{FF2B5EF4-FFF2-40B4-BE49-F238E27FC236}">
                <a16:creationId xmlns:a16="http://schemas.microsoft.com/office/drawing/2014/main" id="{1CBA66B8-04CC-E1B7-D738-74843A9A26FB}"/>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0B2C422B-7E13-2A5B-2E82-861A4834262D}"/>
              </a:ext>
            </a:extLst>
          </p:cNvPr>
          <p:cNvSpPr txBox="1">
            <a:spLocks/>
          </p:cNvSpPr>
          <p:nvPr/>
        </p:nvSpPr>
        <p:spPr bwMode="auto">
          <a:xfrm>
            <a:off x="1296610" y="1302391"/>
            <a:ext cx="4097511" cy="42532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Extension Model B</a:t>
            </a:r>
          </a:p>
          <a:p>
            <a:pPr lvl="1" indent="-342882">
              <a:lnSpc>
                <a:spcPct val="135000"/>
              </a:lnSpc>
              <a:buSzPct val="80000"/>
              <a:buFont typeface="Wingdings" panose="05000000000000000000" pitchFamily="2" charset="2"/>
              <a:buChar char="p"/>
              <a:defRPr/>
            </a:pPr>
            <a:r>
              <a:rPr kumimoji="1" lang="en-US" altLang="zh-CN" sz="1800" b="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Client Ty</a:t>
            </a:r>
            <a:r>
              <a:rPr lang="en-US" altLang="zh-CN" sz="1800" b="1" kern="0" dirty="0">
                <a:solidFill>
                  <a:prstClr val="black"/>
                </a:solidFill>
                <a:latin typeface="Times New Roman" panose="02020603050405020304" pitchFamily="18" charset="0"/>
                <a:cs typeface="Times New Roman" panose="02020603050405020304" pitchFamily="18" charset="0"/>
              </a:rPr>
              <a:t>pe: </a:t>
            </a:r>
            <a:r>
              <a:rPr lang="en-US" altLang="zh-CN" sz="1800" kern="0" dirty="0">
                <a:solidFill>
                  <a:prstClr val="black"/>
                </a:solidFill>
                <a:latin typeface="Times New Roman" panose="02020603050405020304" pitchFamily="18" charset="0"/>
                <a:cs typeface="Times New Roman" panose="02020603050405020304" pitchFamily="18" charset="0"/>
              </a:rPr>
              <a:t>Async</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Client </a:t>
            </a:r>
            <a:r>
              <a:rPr lang="en-US" altLang="zh-CN" sz="1800" b="1" kern="0" dirty="0" err="1">
                <a:solidFill>
                  <a:prstClr val="black"/>
                </a:solidFill>
                <a:latin typeface="Times New Roman" panose="02020603050405020304" pitchFamily="18" charset="0"/>
                <a:cs typeface="Times New Roman" panose="02020603050405020304" pitchFamily="18" charset="0"/>
              </a:rPr>
              <a:t>Impl</a:t>
            </a:r>
            <a:r>
              <a:rPr lang="en-US" altLang="zh-CN" sz="1800" b="1" kern="0" dirty="0">
                <a:solidFill>
                  <a:prstClr val="black"/>
                </a:solidFill>
                <a:latin typeface="Times New Roman" panose="02020603050405020304" pitchFamily="18" charset="0"/>
                <a:cs typeface="Times New Roman" panose="02020603050405020304" pitchFamily="18" charset="0"/>
              </a:rPr>
              <a:t>:</a:t>
            </a:r>
            <a:r>
              <a:rPr lang="en-US" altLang="zh-CN" sz="1800" kern="0" dirty="0">
                <a:solidFill>
                  <a:prstClr val="black"/>
                </a:solidFill>
                <a:latin typeface="Times New Roman" panose="02020603050405020304" pitchFamily="18" charset="0"/>
                <a:cs typeface="Times New Roman" panose="02020603050405020304" pitchFamily="18" charset="0"/>
              </a:rPr>
              <a:t> Commodity Tools</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Protocol Type:</a:t>
            </a:r>
            <a:r>
              <a:rPr lang="en-US" altLang="zh-CN" sz="1800" kern="0" dirty="0">
                <a:solidFill>
                  <a:prstClr val="black"/>
                </a:solidFill>
                <a:latin typeface="Times New Roman" panose="02020603050405020304" pitchFamily="18" charset="0"/>
                <a:cs typeface="Times New Roman" panose="02020603050405020304" pitchFamily="18" charset="0"/>
              </a:rPr>
              <a:t> Stateless</a:t>
            </a:r>
            <a:endParaRPr lang="en-US" altLang="zh-CN" sz="1800" b="1" kern="0" dirty="0">
              <a:solidFill>
                <a:prstClr val="black"/>
              </a:solidFill>
              <a:latin typeface="Times New Roman" panose="02020603050405020304" pitchFamily="18" charset="0"/>
              <a:cs typeface="Times New Roman" panose="02020603050405020304" pitchFamily="18" charset="0"/>
            </a:endParaRP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Use Scenario:</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Complicated protocol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High throughput</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Services in Use in Barbell: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Nginx (HTTP) &amp; </a:t>
            </a:r>
            <a:r>
              <a:rPr lang="en-US" altLang="zh-CN" sz="1600" kern="0" dirty="0" err="1">
                <a:solidFill>
                  <a:prstClr val="black"/>
                </a:solidFill>
                <a:latin typeface="Times New Roman" panose="02020603050405020304" pitchFamily="18" charset="0"/>
                <a:cs typeface="Times New Roman" panose="02020603050405020304" pitchFamily="18" charset="0"/>
              </a:rPr>
              <a:t>libevent</a:t>
            </a:r>
            <a:r>
              <a:rPr lang="en-US" altLang="zh-CN" sz="1600" kern="0" dirty="0">
                <a:solidFill>
                  <a:prstClr val="black"/>
                </a:solidFill>
                <a:latin typeface="Times New Roman" panose="02020603050405020304" pitchFamily="18" charset="0"/>
                <a:cs typeface="Times New Roman" panose="02020603050405020304" pitchFamily="18" charset="0"/>
              </a:rPr>
              <a:t> </a:t>
            </a:r>
            <a:r>
              <a:rPr lang="en-US" altLang="zh-CN" sz="1600" kern="0" dirty="0" err="1">
                <a:solidFill>
                  <a:prstClr val="black"/>
                </a:solidFill>
                <a:latin typeface="Times New Roman" panose="02020603050405020304" pitchFamily="18" charset="0"/>
                <a:cs typeface="Times New Roman" panose="02020603050405020304" pitchFamily="18" charset="0"/>
              </a:rPr>
              <a:t>evhttp</a:t>
            </a:r>
            <a:endParaRPr lang="en-US" altLang="zh-CN" sz="1600" kern="0" dirty="0">
              <a:solidFill>
                <a:prstClr val="black"/>
              </a:solidFill>
              <a:latin typeface="Times New Roman" panose="02020603050405020304" pitchFamily="18" charset="0"/>
              <a:cs typeface="Times New Roman" panose="02020603050405020304" pitchFamily="18" charset="0"/>
            </a:endParaRPr>
          </a:p>
          <a:p>
            <a:pPr lvl="2" indent="-342882">
              <a:lnSpc>
                <a:spcPct val="135000"/>
              </a:lnSpc>
              <a:buSzPct val="80000"/>
              <a:buFont typeface="Wingdings" pitchFamily="2" charset="2"/>
              <a:buChar char="l"/>
              <a:defRPr/>
            </a:pPr>
            <a:r>
              <a:rPr lang="en-US" altLang="zh-CN" sz="1600" kern="0" dirty="0" err="1">
                <a:solidFill>
                  <a:prstClr val="black"/>
                </a:solidFill>
                <a:latin typeface="Times New Roman" panose="02020603050405020304" pitchFamily="18" charset="0"/>
                <a:cs typeface="Times New Roman" panose="02020603050405020304" pitchFamily="18" charset="0"/>
              </a:rPr>
              <a:t>vLLM</a:t>
            </a:r>
            <a:r>
              <a:rPr lang="en-US" altLang="zh-CN" sz="1600" kern="0" dirty="0">
                <a:solidFill>
                  <a:prstClr val="black"/>
                </a:solidFill>
                <a:latin typeface="Times New Roman" panose="02020603050405020304" pitchFamily="18" charset="0"/>
                <a:cs typeface="Times New Roman" panose="02020603050405020304" pitchFamily="18" charset="0"/>
              </a:rPr>
              <a:t> (HTTP) &amp; </a:t>
            </a:r>
            <a:r>
              <a:rPr lang="en-US" altLang="zh-CN" sz="1600" kern="0" dirty="0" err="1">
                <a:solidFill>
                  <a:prstClr val="black"/>
                </a:solidFill>
                <a:latin typeface="Times New Roman" panose="02020603050405020304" pitchFamily="18" charset="0"/>
                <a:cs typeface="Times New Roman" panose="02020603050405020304" pitchFamily="18" charset="0"/>
              </a:rPr>
              <a:t>libevent</a:t>
            </a:r>
            <a:r>
              <a:rPr lang="en-US" altLang="zh-CN" sz="1600" kern="0" dirty="0">
                <a:solidFill>
                  <a:prstClr val="black"/>
                </a:solidFill>
                <a:latin typeface="Times New Roman" panose="02020603050405020304" pitchFamily="18" charset="0"/>
                <a:cs typeface="Times New Roman" panose="02020603050405020304" pitchFamily="18" charset="0"/>
              </a:rPr>
              <a:t> </a:t>
            </a:r>
            <a:r>
              <a:rPr lang="en-US" altLang="zh-CN" sz="1600" kern="0" dirty="0" err="1">
                <a:solidFill>
                  <a:prstClr val="black"/>
                </a:solidFill>
                <a:latin typeface="Times New Roman" panose="02020603050405020304" pitchFamily="18" charset="0"/>
                <a:cs typeface="Times New Roman" panose="02020603050405020304" pitchFamily="18" charset="0"/>
              </a:rPr>
              <a:t>evhttp</a:t>
            </a:r>
            <a:endParaRPr lang="en-US" altLang="zh-CN" sz="1600" kern="0" dirty="0">
              <a:solidFill>
                <a:prstClr val="black"/>
              </a:solidFill>
              <a:latin typeface="Times New Roman" panose="02020603050405020304" pitchFamily="18" charset="0"/>
              <a:cs typeface="Times New Roman" panose="02020603050405020304" pitchFamily="18" charset="0"/>
            </a:endParaRPr>
          </a:p>
        </p:txBody>
      </p:sp>
      <p:sp>
        <p:nvSpPr>
          <p:cNvPr id="42" name="文本框 41">
            <a:extLst>
              <a:ext uri="{FF2B5EF4-FFF2-40B4-BE49-F238E27FC236}">
                <a16:creationId xmlns:a16="http://schemas.microsoft.com/office/drawing/2014/main" id="{4384D833-7B2B-26B6-F88F-84CC2D93E304}"/>
              </a:ext>
            </a:extLst>
          </p:cNvPr>
          <p:cNvSpPr txBox="1"/>
          <p:nvPr/>
        </p:nvSpPr>
        <p:spPr>
          <a:xfrm>
            <a:off x="6576897" y="5080694"/>
            <a:ext cx="489707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a:t>
            </a:r>
            <a:r>
              <a:rPr lang="en-US" altLang="zh-CN" i="1" dirty="0">
                <a:solidFill>
                  <a:prstClr val="black"/>
                </a:solidFill>
                <a:latin typeface="Times New Roman" panose="02020603050405020304" pitchFamily="18" charset="0"/>
                <a:ea typeface="新細明體"/>
                <a:cs typeface="Times New Roman" panose="02020603050405020304" pitchFamily="18" charset="0"/>
              </a:rPr>
              <a:t>10</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Extension Model B: </a:t>
            </a:r>
          </a:p>
          <a:p>
            <a:pPr lvl="0" algn="ctr">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Async Commodity Client </a:t>
            </a:r>
            <a:r>
              <a:rPr lang="en-US" altLang="zh-CN" i="1" dirty="0">
                <a:solidFill>
                  <a:prstClr val="black"/>
                </a:solidFill>
                <a:latin typeface="Times New Roman" panose="02020603050405020304" pitchFamily="18" charset="0"/>
                <a:cs typeface="Times New Roman" panose="02020603050405020304" pitchFamily="18" charset="0"/>
              </a:rPr>
              <a:t>&amp; Stateless </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Protocol </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grpSp>
        <p:nvGrpSpPr>
          <p:cNvPr id="38" name="组合 37">
            <a:extLst>
              <a:ext uri="{FF2B5EF4-FFF2-40B4-BE49-F238E27FC236}">
                <a16:creationId xmlns:a16="http://schemas.microsoft.com/office/drawing/2014/main" id="{0D2CA59C-1637-5585-C8A4-210199AE7683}"/>
              </a:ext>
            </a:extLst>
          </p:cNvPr>
          <p:cNvGrpSpPr/>
          <p:nvPr/>
        </p:nvGrpSpPr>
        <p:grpSpPr>
          <a:xfrm>
            <a:off x="7338971" y="1879135"/>
            <a:ext cx="3611810" cy="2833093"/>
            <a:chOff x="7670305" y="1901553"/>
            <a:chExt cx="3611810" cy="2833093"/>
          </a:xfrm>
        </p:grpSpPr>
        <p:sp>
          <p:nvSpPr>
            <p:cNvPr id="4" name="矩形: 圆角 44">
              <a:extLst>
                <a:ext uri="{FF2B5EF4-FFF2-40B4-BE49-F238E27FC236}">
                  <a16:creationId xmlns:a16="http://schemas.microsoft.com/office/drawing/2014/main" id="{1FEB274B-8EE7-69C4-C7B6-A02CF8BB51D9}"/>
                </a:ext>
              </a:extLst>
            </p:cNvPr>
            <p:cNvSpPr/>
            <p:nvPr/>
          </p:nvSpPr>
          <p:spPr bwMode="auto">
            <a:xfrm>
              <a:off x="9752760" y="1901553"/>
              <a:ext cx="1529355" cy="2812138"/>
            </a:xfrm>
            <a:prstGeom prst="roundRect">
              <a:avLst>
                <a:gd name="adj" fmla="val 6909"/>
              </a:avLst>
            </a:prstGeom>
            <a:solidFill>
              <a:schemeClr val="accent5">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1"/>
                </a:spcBef>
                <a:spcAft>
                  <a:spcPct val="1"/>
                </a:spcAft>
                <a:buClrTx/>
                <a:buSzTx/>
                <a:buFontTx/>
                <a:buNone/>
                <a:tabLst/>
              </a:pPr>
              <a:endParaRPr kumimoji="1" lang="zh-CN" altLang="en-US" sz="1800" b="1" i="0" u="none" strike="noStrike" cap="none" normalizeH="0" baseline="0" dirty="0">
                <a:ln>
                  <a:noFill/>
                </a:ln>
                <a:solidFill>
                  <a:schemeClr val="tx1"/>
                </a:solidFill>
                <a:effectLst/>
                <a:latin typeface="Arial" pitchFamily="34" charset="0"/>
                <a:ea typeface="新細明體" pitchFamily="18" charset="-120"/>
              </a:endParaRPr>
            </a:p>
          </p:txBody>
        </p:sp>
        <p:sp>
          <p:nvSpPr>
            <p:cNvPr id="7" name="矩形: 圆角 32">
              <a:extLst>
                <a:ext uri="{FF2B5EF4-FFF2-40B4-BE49-F238E27FC236}">
                  <a16:creationId xmlns:a16="http://schemas.microsoft.com/office/drawing/2014/main" id="{F9547C10-8773-4386-F6BF-376C5CE6DC66}"/>
                </a:ext>
              </a:extLst>
            </p:cNvPr>
            <p:cNvSpPr/>
            <p:nvPr/>
          </p:nvSpPr>
          <p:spPr>
            <a:xfrm>
              <a:off x="9843786" y="2060217"/>
              <a:ext cx="1308687" cy="344257"/>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Request</a:t>
              </a:r>
              <a:endParaRPr dirty="0"/>
            </a:p>
          </p:txBody>
        </p:sp>
        <p:sp>
          <p:nvSpPr>
            <p:cNvPr id="8" name="矩形: 圆角 32">
              <a:extLst>
                <a:ext uri="{FF2B5EF4-FFF2-40B4-BE49-F238E27FC236}">
                  <a16:creationId xmlns:a16="http://schemas.microsoft.com/office/drawing/2014/main" id="{A86318CB-2DF5-F2F3-CC3B-3E975EBB3BBF}"/>
                </a:ext>
              </a:extLst>
            </p:cNvPr>
            <p:cNvSpPr/>
            <p:nvPr/>
          </p:nvSpPr>
          <p:spPr>
            <a:xfrm>
              <a:off x="9843786" y="3701052"/>
              <a:ext cx="1308911" cy="910752"/>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文本框 8">
              <a:extLst>
                <a:ext uri="{FF2B5EF4-FFF2-40B4-BE49-F238E27FC236}">
                  <a16:creationId xmlns:a16="http://schemas.microsoft.com/office/drawing/2014/main" id="{87C23D04-8A52-24B4-9E8E-5460FDEA4043}"/>
                </a:ext>
              </a:extLst>
            </p:cNvPr>
            <p:cNvSpPr txBox="1"/>
            <p:nvPr/>
          </p:nvSpPr>
          <p:spPr>
            <a:xfrm>
              <a:off x="9917813" y="3314690"/>
              <a:ext cx="1308911" cy="307777"/>
            </a:xfrm>
            <a:prstGeom prst="rect">
              <a:avLst/>
            </a:prstGeom>
          </p:spPr>
          <p:txBody>
            <a:bodyPr wrap="square">
              <a:spAutoFit/>
            </a:bodyPr>
            <a:lstStyle/>
            <a:p>
              <a:pPr lvl="0" algn="ctr"/>
              <a:r>
                <a:rPr lang="en-US" sz="1400" dirty="0"/>
                <a:t>Multi--</a:t>
              </a:r>
              <a:r>
                <a:rPr lang="en-US" sz="1400" dirty="0" err="1"/>
                <a:t>plexer</a:t>
              </a:r>
              <a:endParaRPr dirty="0"/>
            </a:p>
          </p:txBody>
        </p:sp>
        <p:cxnSp>
          <p:nvCxnSpPr>
            <p:cNvPr id="10" name="直接箭头连接符 9">
              <a:extLst>
                <a:ext uri="{FF2B5EF4-FFF2-40B4-BE49-F238E27FC236}">
                  <a16:creationId xmlns:a16="http://schemas.microsoft.com/office/drawing/2014/main" id="{30360D61-0F87-8934-7028-535C05148C06}"/>
                </a:ext>
              </a:extLst>
            </p:cNvPr>
            <p:cNvCxnSpPr>
              <a:cxnSpLocks/>
              <a:endCxn id="7" idx="1"/>
            </p:cNvCxnSpPr>
            <p:nvPr/>
          </p:nvCxnSpPr>
          <p:spPr>
            <a:xfrm>
              <a:off x="8760275" y="2232346"/>
              <a:ext cx="1083511" cy="0"/>
            </a:xfrm>
            <a:prstGeom prst="straightConnector1">
              <a:avLst/>
            </a:prstGeom>
            <a:ln w="25400">
              <a:solidFill>
                <a:srgbClr val="000000">
                  <a:alpha val="100000"/>
                </a:srgbClr>
              </a:solidFill>
              <a:prstDash val="solid"/>
              <a:headEnd/>
              <a:tailEnd type="triangle"/>
            </a:ln>
          </p:spPr>
        </p:cxnSp>
        <p:sp>
          <p:nvSpPr>
            <p:cNvPr id="11" name="文本框 10">
              <a:extLst>
                <a:ext uri="{FF2B5EF4-FFF2-40B4-BE49-F238E27FC236}">
                  <a16:creationId xmlns:a16="http://schemas.microsoft.com/office/drawing/2014/main" id="{8EDBBA79-11BC-3898-EE0B-B0E6A7CE4A3F}"/>
                </a:ext>
              </a:extLst>
            </p:cNvPr>
            <p:cNvSpPr txBox="1"/>
            <p:nvPr/>
          </p:nvSpPr>
          <p:spPr>
            <a:xfrm>
              <a:off x="8736655" y="1943381"/>
              <a:ext cx="1068394" cy="307777"/>
            </a:xfrm>
            <a:prstGeom prst="rect">
              <a:avLst/>
            </a:prstGeom>
          </p:spPr>
          <p:txBody>
            <a:bodyPr wrap="square">
              <a:spAutoFit/>
            </a:bodyPr>
            <a:lstStyle/>
            <a:p>
              <a:pPr lvl="0" algn="ctr"/>
              <a:r>
                <a:rPr lang="en-US" sz="1400" b="1" dirty="0" err="1"/>
                <a:t>issue_req</a:t>
              </a:r>
              <a:endParaRPr b="1" dirty="0"/>
            </a:p>
          </p:txBody>
        </p:sp>
        <p:sp>
          <p:nvSpPr>
            <p:cNvPr id="12" name="文本框 11">
              <a:extLst>
                <a:ext uri="{FF2B5EF4-FFF2-40B4-BE49-F238E27FC236}">
                  <a16:creationId xmlns:a16="http://schemas.microsoft.com/office/drawing/2014/main" id="{01981D1C-0D88-C410-5484-F859012CAED4}"/>
                </a:ext>
              </a:extLst>
            </p:cNvPr>
            <p:cNvSpPr txBox="1"/>
            <p:nvPr/>
          </p:nvSpPr>
          <p:spPr>
            <a:xfrm>
              <a:off x="9968270" y="3655396"/>
              <a:ext cx="1098336" cy="338554"/>
            </a:xfrm>
            <a:prstGeom prst="rect">
              <a:avLst/>
            </a:prstGeom>
          </p:spPr>
          <p:txBody>
            <a:bodyPr wrap="square">
              <a:spAutoFit/>
            </a:bodyPr>
            <a:lstStyle/>
            <a:p>
              <a:pPr lvl="0" algn="ctr"/>
              <a:r>
                <a:rPr lang="en-US" sz="1600" dirty="0">
                  <a:solidFill>
                    <a:schemeClr val="bg1">
                      <a:alpha val="100000"/>
                    </a:schemeClr>
                  </a:solidFill>
                </a:rPr>
                <a:t>Socket</a:t>
              </a:r>
              <a:endParaRPr dirty="0"/>
            </a:p>
          </p:txBody>
        </p:sp>
        <p:sp>
          <p:nvSpPr>
            <p:cNvPr id="13" name="矩形: 圆角 32">
              <a:extLst>
                <a:ext uri="{FF2B5EF4-FFF2-40B4-BE49-F238E27FC236}">
                  <a16:creationId xmlns:a16="http://schemas.microsoft.com/office/drawing/2014/main" id="{CC436A8E-F219-03C0-0107-A8B0B3442F16}"/>
                </a:ext>
              </a:extLst>
            </p:cNvPr>
            <p:cNvSpPr/>
            <p:nvPr/>
          </p:nvSpPr>
          <p:spPr>
            <a:xfrm>
              <a:off x="9953263" y="3971066"/>
              <a:ext cx="1094850" cy="233661"/>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t>TX</a:t>
              </a:r>
              <a:endParaRPr/>
            </a:p>
          </p:txBody>
        </p:sp>
        <p:sp>
          <p:nvSpPr>
            <p:cNvPr id="14" name="矩形: 圆角 32">
              <a:extLst>
                <a:ext uri="{FF2B5EF4-FFF2-40B4-BE49-F238E27FC236}">
                  <a16:creationId xmlns:a16="http://schemas.microsoft.com/office/drawing/2014/main" id="{7911C963-F694-F7D6-1692-859588D657EA}"/>
                </a:ext>
              </a:extLst>
            </p:cNvPr>
            <p:cNvSpPr/>
            <p:nvPr/>
          </p:nvSpPr>
          <p:spPr>
            <a:xfrm>
              <a:off x="9953263" y="4287314"/>
              <a:ext cx="1094850" cy="233661"/>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RX</a:t>
              </a:r>
              <a:endParaRPr dirty="0"/>
            </a:p>
          </p:txBody>
        </p:sp>
        <p:cxnSp>
          <p:nvCxnSpPr>
            <p:cNvPr id="15" name="直接箭头连接符 14">
              <a:extLst>
                <a:ext uri="{FF2B5EF4-FFF2-40B4-BE49-F238E27FC236}">
                  <a16:creationId xmlns:a16="http://schemas.microsoft.com/office/drawing/2014/main" id="{66BE2D03-D023-C5E7-874B-8B4FE4CAE1E2}"/>
                </a:ext>
              </a:extLst>
            </p:cNvPr>
            <p:cNvCxnSpPr>
              <a:cxnSpLocks/>
              <a:stCxn id="13" idx="1"/>
            </p:cNvCxnSpPr>
            <p:nvPr/>
          </p:nvCxnSpPr>
          <p:spPr>
            <a:xfrm flipH="1" flipV="1">
              <a:off x="8760275" y="4079656"/>
              <a:ext cx="1192988" cy="8241"/>
            </a:xfrm>
            <a:prstGeom prst="straightConnector1">
              <a:avLst/>
            </a:prstGeom>
            <a:ln w="25400">
              <a:solidFill>
                <a:srgbClr val="000000">
                  <a:alpha val="100000"/>
                </a:srgbClr>
              </a:solidFill>
              <a:prstDash val="solid"/>
              <a:headEnd/>
              <a:tailEnd type="triangle"/>
            </a:ln>
          </p:spPr>
        </p:cxnSp>
        <p:sp>
          <p:nvSpPr>
            <p:cNvPr id="16" name="文本框 15">
              <a:extLst>
                <a:ext uri="{FF2B5EF4-FFF2-40B4-BE49-F238E27FC236}">
                  <a16:creationId xmlns:a16="http://schemas.microsoft.com/office/drawing/2014/main" id="{30202820-C029-2E6C-9A2C-776AF357B46B}"/>
                </a:ext>
              </a:extLst>
            </p:cNvPr>
            <p:cNvSpPr txBox="1"/>
            <p:nvPr/>
          </p:nvSpPr>
          <p:spPr>
            <a:xfrm>
              <a:off x="8736655" y="3780119"/>
              <a:ext cx="1068394" cy="307777"/>
            </a:xfrm>
            <a:prstGeom prst="rect">
              <a:avLst/>
            </a:prstGeom>
          </p:spPr>
          <p:txBody>
            <a:bodyPr wrap="square">
              <a:spAutoFit/>
            </a:bodyPr>
            <a:lstStyle/>
            <a:p>
              <a:pPr lvl="0" algn="ctr"/>
              <a:r>
                <a:rPr lang="en-US" sz="1400" b="1" dirty="0" err="1"/>
                <a:t>issued_cb</a:t>
              </a:r>
              <a:endParaRPr b="1" dirty="0"/>
            </a:p>
          </p:txBody>
        </p:sp>
        <p:cxnSp>
          <p:nvCxnSpPr>
            <p:cNvPr id="17" name="直接箭头连接符 16">
              <a:extLst>
                <a:ext uri="{FF2B5EF4-FFF2-40B4-BE49-F238E27FC236}">
                  <a16:creationId xmlns:a16="http://schemas.microsoft.com/office/drawing/2014/main" id="{0D84D95C-52DD-5590-B69C-CACCF1FF6083}"/>
                </a:ext>
              </a:extLst>
            </p:cNvPr>
            <p:cNvCxnSpPr>
              <a:cxnSpLocks/>
              <a:stCxn id="14" idx="1"/>
            </p:cNvCxnSpPr>
            <p:nvPr/>
          </p:nvCxnSpPr>
          <p:spPr>
            <a:xfrm flipH="1">
              <a:off x="8760275" y="4404145"/>
              <a:ext cx="1192988" cy="0"/>
            </a:xfrm>
            <a:prstGeom prst="straightConnector1">
              <a:avLst/>
            </a:prstGeom>
            <a:ln w="25400">
              <a:solidFill>
                <a:srgbClr val="000000">
                  <a:alpha val="100000"/>
                </a:srgbClr>
              </a:solidFill>
              <a:prstDash val="solid"/>
              <a:headEnd/>
              <a:tailEnd type="triangle"/>
            </a:ln>
          </p:spPr>
        </p:cxnSp>
        <p:sp>
          <p:nvSpPr>
            <p:cNvPr id="18" name="文本框 17">
              <a:extLst>
                <a:ext uri="{FF2B5EF4-FFF2-40B4-BE49-F238E27FC236}">
                  <a16:creationId xmlns:a16="http://schemas.microsoft.com/office/drawing/2014/main" id="{F0FB22E9-6328-D325-2871-E58BC41C2FDE}"/>
                </a:ext>
              </a:extLst>
            </p:cNvPr>
            <p:cNvSpPr txBox="1"/>
            <p:nvPr/>
          </p:nvSpPr>
          <p:spPr>
            <a:xfrm>
              <a:off x="8724729" y="4426869"/>
              <a:ext cx="1098336" cy="307777"/>
            </a:xfrm>
            <a:prstGeom prst="rect">
              <a:avLst/>
            </a:prstGeom>
          </p:spPr>
          <p:txBody>
            <a:bodyPr wrap="square">
              <a:spAutoFit/>
            </a:bodyPr>
            <a:lstStyle/>
            <a:p>
              <a:pPr lvl="0" algn="ctr"/>
              <a:r>
                <a:rPr lang="en-US" sz="1400" b="1" dirty="0" err="1"/>
                <a:t>recv_cb</a:t>
              </a:r>
              <a:endParaRPr b="1" dirty="0"/>
            </a:p>
          </p:txBody>
        </p:sp>
        <p:sp>
          <p:nvSpPr>
            <p:cNvPr id="19" name="矩形: 圆角 8">
              <a:extLst>
                <a:ext uri="{FF2B5EF4-FFF2-40B4-BE49-F238E27FC236}">
                  <a16:creationId xmlns:a16="http://schemas.microsoft.com/office/drawing/2014/main" id="{F0F5F8A7-E8F9-CC3D-1C0D-D803656EA951}"/>
                </a:ext>
              </a:extLst>
            </p:cNvPr>
            <p:cNvSpPr/>
            <p:nvPr/>
          </p:nvSpPr>
          <p:spPr bwMode="auto">
            <a:xfrm>
              <a:off x="7670305" y="1901553"/>
              <a:ext cx="1098336" cy="2798757"/>
            </a:xfrm>
            <a:prstGeom prst="roundRect">
              <a:avLst>
                <a:gd name="adj" fmla="val 6909"/>
              </a:avLst>
            </a:prstGeom>
            <a:solidFill>
              <a:schemeClr val="accent4">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cs typeface="+mn-cs"/>
                </a:rPr>
                <a:t>General</a:t>
              </a:r>
              <a:endParaRPr sz="2000" dirty="0"/>
            </a:p>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rPr>
                <a:t>Function-</a:t>
              </a:r>
            </a:p>
            <a:p>
              <a:pPr marL="0" indent="0" algn="ctr" defTabSz="914400">
                <a:lnSpc>
                  <a:spcPct val="100000"/>
                </a:lnSpc>
                <a:spcBef>
                  <a:spcPct val="1"/>
                </a:spcBef>
                <a:spcAft>
                  <a:spcPct val="1"/>
                </a:spcAft>
                <a:buClrTx/>
                <a:buSzTx/>
                <a:buFontTx/>
                <a:buNone/>
              </a:pPr>
              <a:r>
                <a:rPr lang="en-US" sz="1600" b="1" i="1" dirty="0" err="1">
                  <a:solidFill>
                    <a:schemeClr val="accent4">
                      <a:lumMod val="75000"/>
                      <a:alpha val="100000"/>
                    </a:schemeClr>
                  </a:solidFill>
                  <a:latin typeface="Arial"/>
                  <a:ea typeface="新細明體"/>
                </a:rPr>
                <a:t>ality</a:t>
              </a:r>
              <a:endParaRPr sz="2000" dirty="0"/>
            </a:p>
          </p:txBody>
        </p:sp>
        <p:sp>
          <p:nvSpPr>
            <p:cNvPr id="20" name="矩形: 圆角 32">
              <a:extLst>
                <a:ext uri="{FF2B5EF4-FFF2-40B4-BE49-F238E27FC236}">
                  <a16:creationId xmlns:a16="http://schemas.microsoft.com/office/drawing/2014/main" id="{062A90B5-056B-5851-BCDA-ED4C70902A74}"/>
                </a:ext>
              </a:extLst>
            </p:cNvPr>
            <p:cNvSpPr/>
            <p:nvPr/>
          </p:nvSpPr>
          <p:spPr>
            <a:xfrm>
              <a:off x="9843786" y="2767465"/>
              <a:ext cx="1308911" cy="475360"/>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Async </a:t>
              </a:r>
              <a:r>
                <a:rPr lang="en-US" altLang="zh-CN" sz="1400" dirty="0"/>
                <a:t>Client</a:t>
              </a:r>
              <a:endParaRPr lang="en-US" sz="1400" dirty="0"/>
            </a:p>
            <a:p>
              <a:pPr algn="ctr"/>
              <a:r>
                <a:rPr lang="en-US" sz="1400" dirty="0"/>
                <a:t>Commodity</a:t>
              </a:r>
            </a:p>
          </p:txBody>
        </p:sp>
        <p:cxnSp>
          <p:nvCxnSpPr>
            <p:cNvPr id="21" name="直接箭头连接符 20">
              <a:extLst>
                <a:ext uri="{FF2B5EF4-FFF2-40B4-BE49-F238E27FC236}">
                  <a16:creationId xmlns:a16="http://schemas.microsoft.com/office/drawing/2014/main" id="{290CB859-25A2-691A-AF16-F22D1F73D344}"/>
                </a:ext>
              </a:extLst>
            </p:cNvPr>
            <p:cNvCxnSpPr>
              <a:cxnSpLocks/>
              <a:stCxn id="7" idx="2"/>
              <a:endCxn id="20" idx="0"/>
            </p:cNvCxnSpPr>
            <p:nvPr/>
          </p:nvCxnSpPr>
          <p:spPr>
            <a:xfrm>
              <a:off x="10498130" y="2404474"/>
              <a:ext cx="112" cy="362991"/>
            </a:xfrm>
            <a:prstGeom prst="straightConnector1">
              <a:avLst/>
            </a:prstGeom>
            <a:ln w="25400">
              <a:solidFill>
                <a:srgbClr val="000000">
                  <a:alpha val="100000"/>
                </a:srgbClr>
              </a:solidFill>
              <a:prstDash val="solid"/>
              <a:headEnd type="triangle"/>
              <a:tailEnd type="triangle"/>
            </a:ln>
          </p:spPr>
        </p:cxnSp>
        <p:cxnSp>
          <p:nvCxnSpPr>
            <p:cNvPr id="22" name="直接箭头连接符 21">
              <a:extLst>
                <a:ext uri="{FF2B5EF4-FFF2-40B4-BE49-F238E27FC236}">
                  <a16:creationId xmlns:a16="http://schemas.microsoft.com/office/drawing/2014/main" id="{D11E697D-9897-8945-638C-E1CD4E33CF98}"/>
                </a:ext>
              </a:extLst>
            </p:cNvPr>
            <p:cNvCxnSpPr>
              <a:cxnSpLocks/>
              <a:stCxn id="20" idx="2"/>
              <a:endCxn id="8" idx="0"/>
            </p:cNvCxnSpPr>
            <p:nvPr/>
          </p:nvCxnSpPr>
          <p:spPr>
            <a:xfrm>
              <a:off x="10498242" y="3242825"/>
              <a:ext cx="0" cy="458227"/>
            </a:xfrm>
            <a:prstGeom prst="straightConnector1">
              <a:avLst/>
            </a:prstGeom>
            <a:ln w="25400">
              <a:solidFill>
                <a:srgbClr val="000000">
                  <a:alpha val="100000"/>
                </a:srgbClr>
              </a:solidFill>
              <a:prstDash val="solid"/>
              <a:headEnd type="triangle"/>
              <a:tailEnd type="triangle"/>
            </a:ln>
          </p:spPr>
        </p:cxnSp>
      </p:grpSp>
      <p:sp>
        <p:nvSpPr>
          <p:cNvPr id="45" name="文本框 44">
            <a:extLst>
              <a:ext uri="{FF2B5EF4-FFF2-40B4-BE49-F238E27FC236}">
                <a16:creationId xmlns:a16="http://schemas.microsoft.com/office/drawing/2014/main" id="{973B7E64-4E09-C2CD-D89C-5A797CA9958F}"/>
              </a:ext>
            </a:extLst>
          </p:cNvPr>
          <p:cNvSpPr txBox="1"/>
          <p:nvPr/>
        </p:nvSpPr>
        <p:spPr>
          <a:xfrm>
            <a:off x="10119172" y="2404341"/>
            <a:ext cx="592921" cy="307777"/>
          </a:xfrm>
          <a:prstGeom prst="rect">
            <a:avLst/>
          </a:prstGeom>
        </p:spPr>
        <p:txBody>
          <a:bodyPr wrap="square">
            <a:spAutoFit/>
          </a:bodyPr>
          <a:lstStyle/>
          <a:p>
            <a:pPr lvl="0" algn="ctr"/>
            <a:r>
              <a:rPr lang="en-US" sz="1400" dirty="0"/>
              <a:t>API</a:t>
            </a:r>
            <a:endParaRPr dirty="0"/>
          </a:p>
        </p:txBody>
      </p:sp>
    </p:spTree>
    <p:extLst>
      <p:ext uri="{BB962C8B-B14F-4D97-AF65-F5344CB8AC3E}">
        <p14:creationId xmlns:p14="http://schemas.microsoft.com/office/powerpoint/2010/main" val="465802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2BF9F-8DF4-902C-21E9-3D0A7D0431FF}"/>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965344C-09F5-E9F8-7B7F-21FDA2B79C8B}"/>
              </a:ext>
            </a:extLst>
          </p:cNvPr>
          <p:cNvSpPr>
            <a:spLocks noGrp="1"/>
          </p:cNvSpPr>
          <p:nvPr>
            <p:ph type="title"/>
          </p:nvPr>
        </p:nvSpPr>
        <p:spPr>
          <a:xfrm>
            <a:off x="1296610" y="144466"/>
            <a:ext cx="10270977" cy="692151"/>
          </a:xfrm>
        </p:spPr>
        <p:txBody>
          <a:bodyPr/>
          <a:lstStyle/>
          <a:p>
            <a:r>
              <a:rPr lang="en-US" altLang="zh-TW" sz="3200" dirty="0"/>
              <a:t>Service Extension Models (3/4)</a:t>
            </a:r>
            <a:endParaRPr lang="zh-TW" altLang="en-US" sz="3200" dirty="0"/>
          </a:p>
        </p:txBody>
      </p:sp>
      <p:sp>
        <p:nvSpPr>
          <p:cNvPr id="5" name="灯片编号占位符 1">
            <a:extLst>
              <a:ext uri="{FF2B5EF4-FFF2-40B4-BE49-F238E27FC236}">
                <a16:creationId xmlns:a16="http://schemas.microsoft.com/office/drawing/2014/main" id="{F54DDB66-A781-1C09-E3EC-D47328E9C41E}"/>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A7F63741-489D-06B2-ABDE-831DFC9C85BD}"/>
              </a:ext>
            </a:extLst>
          </p:cNvPr>
          <p:cNvSpPr txBox="1">
            <a:spLocks/>
          </p:cNvSpPr>
          <p:nvPr/>
        </p:nvSpPr>
        <p:spPr bwMode="auto">
          <a:xfrm>
            <a:off x="1296610" y="1302391"/>
            <a:ext cx="4583311" cy="42532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Extension Model C</a:t>
            </a:r>
          </a:p>
          <a:p>
            <a:pPr lvl="1" indent="-342882">
              <a:lnSpc>
                <a:spcPct val="135000"/>
              </a:lnSpc>
              <a:buSzPct val="80000"/>
              <a:buFont typeface="Wingdings" panose="05000000000000000000" pitchFamily="2" charset="2"/>
              <a:buChar char="p"/>
              <a:defRPr/>
            </a:pPr>
            <a:r>
              <a:rPr kumimoji="1" lang="en-US" altLang="zh-CN" sz="1800" b="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Client Ty</a:t>
            </a:r>
            <a:r>
              <a:rPr lang="en-US" altLang="zh-CN" sz="1800" b="1" kern="0" dirty="0">
                <a:solidFill>
                  <a:prstClr val="black"/>
                </a:solidFill>
                <a:latin typeface="Times New Roman" panose="02020603050405020304" pitchFamily="18" charset="0"/>
                <a:cs typeface="Times New Roman" panose="02020603050405020304" pitchFamily="18" charset="0"/>
              </a:rPr>
              <a:t>pe: </a:t>
            </a:r>
            <a:r>
              <a:rPr lang="en-US" altLang="zh-CN" sz="1800" kern="0" dirty="0">
                <a:solidFill>
                  <a:prstClr val="black"/>
                </a:solidFill>
                <a:latin typeface="Times New Roman" panose="02020603050405020304" pitchFamily="18" charset="0"/>
                <a:cs typeface="Times New Roman" panose="02020603050405020304" pitchFamily="18" charset="0"/>
              </a:rPr>
              <a:t>Async</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Client </a:t>
            </a:r>
            <a:r>
              <a:rPr lang="en-US" altLang="zh-CN" sz="1800" b="1" kern="0" dirty="0" err="1">
                <a:solidFill>
                  <a:prstClr val="black"/>
                </a:solidFill>
                <a:latin typeface="Times New Roman" panose="02020603050405020304" pitchFamily="18" charset="0"/>
                <a:cs typeface="Times New Roman" panose="02020603050405020304" pitchFamily="18" charset="0"/>
              </a:rPr>
              <a:t>Impl</a:t>
            </a:r>
            <a:r>
              <a:rPr lang="en-US" altLang="zh-CN" sz="1800" b="1" kern="0" dirty="0">
                <a:solidFill>
                  <a:prstClr val="black"/>
                </a:solidFill>
                <a:latin typeface="Times New Roman" panose="02020603050405020304" pitchFamily="18" charset="0"/>
                <a:cs typeface="Times New Roman" panose="02020603050405020304" pitchFamily="18" charset="0"/>
              </a:rPr>
              <a:t>:</a:t>
            </a:r>
            <a:r>
              <a:rPr lang="en-US" altLang="zh-CN" sz="1800" kern="0" dirty="0">
                <a:solidFill>
                  <a:prstClr val="black"/>
                </a:solidFill>
                <a:latin typeface="Times New Roman" panose="02020603050405020304" pitchFamily="18" charset="0"/>
                <a:cs typeface="Times New Roman" panose="02020603050405020304" pitchFamily="18" charset="0"/>
              </a:rPr>
              <a:t> Commodity Tools</a:t>
            </a:r>
            <a:endParaRPr lang="en-US" altLang="zh-CN" sz="1800" b="1" kern="0" dirty="0">
              <a:solidFill>
                <a:prstClr val="black"/>
              </a:solidFill>
              <a:latin typeface="Times New Roman" panose="02020603050405020304" pitchFamily="18" charset="0"/>
              <a:cs typeface="Times New Roman" panose="02020603050405020304" pitchFamily="18" charset="0"/>
            </a:endParaRP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Protocol Type:</a:t>
            </a:r>
            <a:r>
              <a:rPr lang="en-US" altLang="zh-CN" sz="1800" kern="0" dirty="0">
                <a:solidFill>
                  <a:prstClr val="black"/>
                </a:solidFill>
                <a:latin typeface="Times New Roman" panose="02020603050405020304" pitchFamily="18" charset="0"/>
                <a:cs typeface="Times New Roman" panose="02020603050405020304" pitchFamily="18" charset="0"/>
              </a:rPr>
              <a:t> Stateful (broker)</a:t>
            </a:r>
            <a:endParaRPr lang="en-US" altLang="zh-CN" sz="1800" b="1" kern="0" dirty="0">
              <a:solidFill>
                <a:prstClr val="black"/>
              </a:solidFill>
              <a:latin typeface="Times New Roman" panose="02020603050405020304" pitchFamily="18" charset="0"/>
              <a:cs typeface="Times New Roman" panose="02020603050405020304" pitchFamily="18" charset="0"/>
            </a:endParaRP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Use Scenario:</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Client has to maintain states.</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Require periodic pooling to sync states.</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Services in Use in Barbell: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Kafka (Binary) &amp; </a:t>
            </a:r>
            <a:r>
              <a:rPr lang="en-US" altLang="zh-CN" sz="1600" kern="0" dirty="0" err="1">
                <a:solidFill>
                  <a:prstClr val="black"/>
                </a:solidFill>
                <a:latin typeface="Times New Roman" panose="02020603050405020304" pitchFamily="18" charset="0"/>
                <a:cs typeface="Times New Roman" panose="02020603050405020304" pitchFamily="18" charset="0"/>
              </a:rPr>
              <a:t>librdkafka</a:t>
            </a:r>
            <a:endParaRPr lang="en-US" altLang="zh-CN" sz="1600" kern="0" dirty="0">
              <a:solidFill>
                <a:prstClr val="black"/>
              </a:solidFill>
              <a:latin typeface="Times New Roman" panose="02020603050405020304" pitchFamily="18" charset="0"/>
              <a:cs typeface="Times New Roman" panose="02020603050405020304" pitchFamily="18" charset="0"/>
            </a:endParaRPr>
          </a:p>
        </p:txBody>
      </p:sp>
      <p:sp>
        <p:nvSpPr>
          <p:cNvPr id="42" name="文本框 41">
            <a:extLst>
              <a:ext uri="{FF2B5EF4-FFF2-40B4-BE49-F238E27FC236}">
                <a16:creationId xmlns:a16="http://schemas.microsoft.com/office/drawing/2014/main" id="{2B459012-19F9-95EE-343E-9B06FE8A08B2}"/>
              </a:ext>
            </a:extLst>
          </p:cNvPr>
          <p:cNvSpPr txBox="1"/>
          <p:nvPr/>
        </p:nvSpPr>
        <p:spPr>
          <a:xfrm>
            <a:off x="6576897" y="5080694"/>
            <a:ext cx="489707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a:t>
            </a:r>
            <a:r>
              <a:rPr lang="en-US" altLang="zh-CN" i="1" dirty="0">
                <a:solidFill>
                  <a:prstClr val="black"/>
                </a:solidFill>
                <a:latin typeface="Times New Roman" panose="02020603050405020304" pitchFamily="18" charset="0"/>
                <a:ea typeface="新細明體"/>
                <a:cs typeface="Times New Roman" panose="02020603050405020304" pitchFamily="18" charset="0"/>
              </a:rPr>
              <a:t>11</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Extension Model C: </a:t>
            </a:r>
          </a:p>
          <a:p>
            <a:pPr lvl="0" algn="ctr">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Async Commodity Client </a:t>
            </a:r>
            <a:r>
              <a:rPr lang="en-US" altLang="zh-CN" i="1" dirty="0">
                <a:solidFill>
                  <a:prstClr val="black"/>
                </a:solidFill>
                <a:latin typeface="Times New Roman" panose="02020603050405020304" pitchFamily="18" charset="0"/>
                <a:cs typeface="Times New Roman" panose="02020603050405020304" pitchFamily="18" charset="0"/>
              </a:rPr>
              <a:t>&amp; Stateful </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Protocol </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grpSp>
        <p:nvGrpSpPr>
          <p:cNvPr id="38" name="组合 37">
            <a:extLst>
              <a:ext uri="{FF2B5EF4-FFF2-40B4-BE49-F238E27FC236}">
                <a16:creationId xmlns:a16="http://schemas.microsoft.com/office/drawing/2014/main" id="{02FD6A65-10E0-C553-5F94-BDCED9C7D32B}"/>
              </a:ext>
            </a:extLst>
          </p:cNvPr>
          <p:cNvGrpSpPr/>
          <p:nvPr/>
        </p:nvGrpSpPr>
        <p:grpSpPr>
          <a:xfrm>
            <a:off x="7338971" y="1879135"/>
            <a:ext cx="3611810" cy="2833093"/>
            <a:chOff x="7670305" y="1901553"/>
            <a:chExt cx="3611810" cy="2833093"/>
          </a:xfrm>
        </p:grpSpPr>
        <p:sp>
          <p:nvSpPr>
            <p:cNvPr id="4" name="矩形: 圆角 44">
              <a:extLst>
                <a:ext uri="{FF2B5EF4-FFF2-40B4-BE49-F238E27FC236}">
                  <a16:creationId xmlns:a16="http://schemas.microsoft.com/office/drawing/2014/main" id="{34AD0390-3C5F-92BE-0495-8B948294F47C}"/>
                </a:ext>
              </a:extLst>
            </p:cNvPr>
            <p:cNvSpPr/>
            <p:nvPr/>
          </p:nvSpPr>
          <p:spPr bwMode="auto">
            <a:xfrm>
              <a:off x="9752760" y="1901553"/>
              <a:ext cx="1529355" cy="2812138"/>
            </a:xfrm>
            <a:prstGeom prst="roundRect">
              <a:avLst>
                <a:gd name="adj" fmla="val 6909"/>
              </a:avLst>
            </a:prstGeom>
            <a:solidFill>
              <a:schemeClr val="accent5">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1"/>
                </a:spcBef>
                <a:spcAft>
                  <a:spcPct val="1"/>
                </a:spcAft>
                <a:buClrTx/>
                <a:buSzTx/>
                <a:buFontTx/>
                <a:buNone/>
                <a:tabLst/>
              </a:pPr>
              <a:endParaRPr kumimoji="1" lang="zh-CN" altLang="en-US" sz="1800" b="1" i="0" u="none" strike="noStrike" cap="none" normalizeH="0" baseline="0" dirty="0">
                <a:ln>
                  <a:noFill/>
                </a:ln>
                <a:solidFill>
                  <a:schemeClr val="tx1"/>
                </a:solidFill>
                <a:effectLst/>
                <a:latin typeface="Arial" pitchFamily="34" charset="0"/>
                <a:ea typeface="新細明體" pitchFamily="18" charset="-120"/>
              </a:endParaRPr>
            </a:p>
          </p:txBody>
        </p:sp>
        <p:sp>
          <p:nvSpPr>
            <p:cNvPr id="7" name="矩形: 圆角 32">
              <a:extLst>
                <a:ext uri="{FF2B5EF4-FFF2-40B4-BE49-F238E27FC236}">
                  <a16:creationId xmlns:a16="http://schemas.microsoft.com/office/drawing/2014/main" id="{BE132565-7C97-E9F4-1715-86FF7DF3F9CC}"/>
                </a:ext>
              </a:extLst>
            </p:cNvPr>
            <p:cNvSpPr/>
            <p:nvPr/>
          </p:nvSpPr>
          <p:spPr>
            <a:xfrm>
              <a:off x="9843786" y="2060217"/>
              <a:ext cx="1308687" cy="344257"/>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Request</a:t>
              </a:r>
              <a:endParaRPr dirty="0"/>
            </a:p>
          </p:txBody>
        </p:sp>
        <p:sp>
          <p:nvSpPr>
            <p:cNvPr id="8" name="矩形: 圆角 32">
              <a:extLst>
                <a:ext uri="{FF2B5EF4-FFF2-40B4-BE49-F238E27FC236}">
                  <a16:creationId xmlns:a16="http://schemas.microsoft.com/office/drawing/2014/main" id="{4775BEE4-1A85-968E-9D2F-F99AF1763BBA}"/>
                </a:ext>
              </a:extLst>
            </p:cNvPr>
            <p:cNvSpPr/>
            <p:nvPr/>
          </p:nvSpPr>
          <p:spPr>
            <a:xfrm>
              <a:off x="9843786" y="3701052"/>
              <a:ext cx="1308911" cy="910752"/>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Event Loop</a:t>
              </a:r>
            </a:p>
          </p:txBody>
        </p:sp>
        <p:sp>
          <p:nvSpPr>
            <p:cNvPr id="9" name="文本框 8">
              <a:extLst>
                <a:ext uri="{FF2B5EF4-FFF2-40B4-BE49-F238E27FC236}">
                  <a16:creationId xmlns:a16="http://schemas.microsoft.com/office/drawing/2014/main" id="{93C120E7-BAEA-D46C-B98A-7F5E27D1A3BB}"/>
                </a:ext>
              </a:extLst>
            </p:cNvPr>
            <p:cNvSpPr txBox="1"/>
            <p:nvPr/>
          </p:nvSpPr>
          <p:spPr>
            <a:xfrm>
              <a:off x="10450506" y="3318050"/>
              <a:ext cx="643894" cy="307777"/>
            </a:xfrm>
            <a:prstGeom prst="rect">
              <a:avLst/>
            </a:prstGeom>
          </p:spPr>
          <p:txBody>
            <a:bodyPr wrap="square">
              <a:spAutoFit/>
            </a:bodyPr>
            <a:lstStyle/>
            <a:p>
              <a:pPr lvl="0" algn="ctr"/>
              <a:r>
                <a:rPr lang="en-US" sz="1400" dirty="0"/>
                <a:t>Poll</a:t>
              </a:r>
              <a:endParaRPr dirty="0"/>
            </a:p>
          </p:txBody>
        </p:sp>
        <p:cxnSp>
          <p:nvCxnSpPr>
            <p:cNvPr id="10" name="直接箭头连接符 9">
              <a:extLst>
                <a:ext uri="{FF2B5EF4-FFF2-40B4-BE49-F238E27FC236}">
                  <a16:creationId xmlns:a16="http://schemas.microsoft.com/office/drawing/2014/main" id="{FD4C80F0-3876-2468-BED8-BD5576981238}"/>
                </a:ext>
              </a:extLst>
            </p:cNvPr>
            <p:cNvCxnSpPr>
              <a:cxnSpLocks/>
              <a:endCxn id="7" idx="1"/>
            </p:cNvCxnSpPr>
            <p:nvPr/>
          </p:nvCxnSpPr>
          <p:spPr>
            <a:xfrm>
              <a:off x="8760275" y="2232346"/>
              <a:ext cx="1083511" cy="0"/>
            </a:xfrm>
            <a:prstGeom prst="straightConnector1">
              <a:avLst/>
            </a:prstGeom>
            <a:ln w="25400">
              <a:solidFill>
                <a:srgbClr val="000000">
                  <a:alpha val="100000"/>
                </a:srgbClr>
              </a:solidFill>
              <a:prstDash val="solid"/>
              <a:headEnd/>
              <a:tailEnd type="triangle"/>
            </a:ln>
          </p:spPr>
        </p:cxnSp>
        <p:sp>
          <p:nvSpPr>
            <p:cNvPr id="11" name="文本框 10">
              <a:extLst>
                <a:ext uri="{FF2B5EF4-FFF2-40B4-BE49-F238E27FC236}">
                  <a16:creationId xmlns:a16="http://schemas.microsoft.com/office/drawing/2014/main" id="{54BE19CA-EB82-2806-0A41-B445BE3FCC5B}"/>
                </a:ext>
              </a:extLst>
            </p:cNvPr>
            <p:cNvSpPr txBox="1"/>
            <p:nvPr/>
          </p:nvSpPr>
          <p:spPr>
            <a:xfrm>
              <a:off x="8736655" y="1943381"/>
              <a:ext cx="1068394" cy="307777"/>
            </a:xfrm>
            <a:prstGeom prst="rect">
              <a:avLst/>
            </a:prstGeom>
          </p:spPr>
          <p:txBody>
            <a:bodyPr wrap="square">
              <a:spAutoFit/>
            </a:bodyPr>
            <a:lstStyle/>
            <a:p>
              <a:pPr lvl="0" algn="ctr"/>
              <a:r>
                <a:rPr lang="en-US" sz="1400" b="1" dirty="0" err="1"/>
                <a:t>issue_req</a:t>
              </a:r>
              <a:endParaRPr b="1" dirty="0"/>
            </a:p>
          </p:txBody>
        </p:sp>
        <p:cxnSp>
          <p:nvCxnSpPr>
            <p:cNvPr id="15" name="直接箭头连接符 14">
              <a:extLst>
                <a:ext uri="{FF2B5EF4-FFF2-40B4-BE49-F238E27FC236}">
                  <a16:creationId xmlns:a16="http://schemas.microsoft.com/office/drawing/2014/main" id="{4E3C42D7-80E7-85AF-4E55-9D7734FADE19}"/>
                </a:ext>
              </a:extLst>
            </p:cNvPr>
            <p:cNvCxnSpPr>
              <a:cxnSpLocks/>
            </p:cNvCxnSpPr>
            <p:nvPr/>
          </p:nvCxnSpPr>
          <p:spPr>
            <a:xfrm flipH="1">
              <a:off x="8760275" y="4079656"/>
              <a:ext cx="992485" cy="0"/>
            </a:xfrm>
            <a:prstGeom prst="straightConnector1">
              <a:avLst/>
            </a:prstGeom>
            <a:ln w="25400">
              <a:solidFill>
                <a:srgbClr val="000000">
                  <a:alpha val="100000"/>
                </a:srgbClr>
              </a:solidFill>
              <a:prstDash val="solid"/>
              <a:headEnd/>
              <a:tailEnd type="triangle"/>
            </a:ln>
          </p:spPr>
        </p:cxnSp>
        <p:sp>
          <p:nvSpPr>
            <p:cNvPr id="16" name="文本框 15">
              <a:extLst>
                <a:ext uri="{FF2B5EF4-FFF2-40B4-BE49-F238E27FC236}">
                  <a16:creationId xmlns:a16="http://schemas.microsoft.com/office/drawing/2014/main" id="{AF0C81BC-D364-09D8-2BFD-927468437B9B}"/>
                </a:ext>
              </a:extLst>
            </p:cNvPr>
            <p:cNvSpPr txBox="1"/>
            <p:nvPr/>
          </p:nvSpPr>
          <p:spPr>
            <a:xfrm>
              <a:off x="8736655" y="3780119"/>
              <a:ext cx="1068394" cy="307777"/>
            </a:xfrm>
            <a:prstGeom prst="rect">
              <a:avLst/>
            </a:prstGeom>
          </p:spPr>
          <p:txBody>
            <a:bodyPr wrap="square">
              <a:spAutoFit/>
            </a:bodyPr>
            <a:lstStyle/>
            <a:p>
              <a:pPr lvl="0" algn="ctr"/>
              <a:r>
                <a:rPr lang="en-US" sz="1400" b="1" dirty="0" err="1"/>
                <a:t>issued_cb</a:t>
              </a:r>
              <a:endParaRPr b="1" dirty="0"/>
            </a:p>
          </p:txBody>
        </p:sp>
        <p:cxnSp>
          <p:nvCxnSpPr>
            <p:cNvPr id="17" name="直接箭头连接符 16">
              <a:extLst>
                <a:ext uri="{FF2B5EF4-FFF2-40B4-BE49-F238E27FC236}">
                  <a16:creationId xmlns:a16="http://schemas.microsoft.com/office/drawing/2014/main" id="{F563C4C1-B696-E65B-5257-6D61C9DE94D9}"/>
                </a:ext>
              </a:extLst>
            </p:cNvPr>
            <p:cNvCxnSpPr>
              <a:cxnSpLocks/>
            </p:cNvCxnSpPr>
            <p:nvPr/>
          </p:nvCxnSpPr>
          <p:spPr>
            <a:xfrm flipH="1">
              <a:off x="8760275" y="4404145"/>
              <a:ext cx="992485" cy="0"/>
            </a:xfrm>
            <a:prstGeom prst="straightConnector1">
              <a:avLst/>
            </a:prstGeom>
            <a:ln w="25400">
              <a:solidFill>
                <a:srgbClr val="000000">
                  <a:alpha val="100000"/>
                </a:srgbClr>
              </a:solidFill>
              <a:prstDash val="solid"/>
              <a:headEnd/>
              <a:tailEnd type="triangle"/>
            </a:ln>
          </p:spPr>
        </p:cxnSp>
        <p:sp>
          <p:nvSpPr>
            <p:cNvPr id="18" name="文本框 17">
              <a:extLst>
                <a:ext uri="{FF2B5EF4-FFF2-40B4-BE49-F238E27FC236}">
                  <a16:creationId xmlns:a16="http://schemas.microsoft.com/office/drawing/2014/main" id="{E2740DD5-05DB-6714-CAA8-AE180FC18BCD}"/>
                </a:ext>
              </a:extLst>
            </p:cNvPr>
            <p:cNvSpPr txBox="1"/>
            <p:nvPr/>
          </p:nvSpPr>
          <p:spPr>
            <a:xfrm>
              <a:off x="8724729" y="4426869"/>
              <a:ext cx="1098336" cy="307777"/>
            </a:xfrm>
            <a:prstGeom prst="rect">
              <a:avLst/>
            </a:prstGeom>
          </p:spPr>
          <p:txBody>
            <a:bodyPr wrap="square">
              <a:spAutoFit/>
            </a:bodyPr>
            <a:lstStyle/>
            <a:p>
              <a:pPr lvl="0" algn="ctr"/>
              <a:r>
                <a:rPr lang="en-US" sz="1400" b="1" dirty="0" err="1"/>
                <a:t>recv_cb</a:t>
              </a:r>
              <a:endParaRPr b="1" dirty="0"/>
            </a:p>
          </p:txBody>
        </p:sp>
        <p:sp>
          <p:nvSpPr>
            <p:cNvPr id="19" name="矩形: 圆角 8">
              <a:extLst>
                <a:ext uri="{FF2B5EF4-FFF2-40B4-BE49-F238E27FC236}">
                  <a16:creationId xmlns:a16="http://schemas.microsoft.com/office/drawing/2014/main" id="{E4760154-0AF1-3DF8-B778-FE27F9D0B042}"/>
                </a:ext>
              </a:extLst>
            </p:cNvPr>
            <p:cNvSpPr/>
            <p:nvPr/>
          </p:nvSpPr>
          <p:spPr bwMode="auto">
            <a:xfrm>
              <a:off x="7670305" y="1901553"/>
              <a:ext cx="1098336" cy="2798757"/>
            </a:xfrm>
            <a:prstGeom prst="roundRect">
              <a:avLst>
                <a:gd name="adj" fmla="val 6909"/>
              </a:avLst>
            </a:prstGeom>
            <a:solidFill>
              <a:schemeClr val="accent4">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cs typeface="+mn-cs"/>
                </a:rPr>
                <a:t>General</a:t>
              </a:r>
              <a:endParaRPr sz="2000" dirty="0"/>
            </a:p>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rPr>
                <a:t>Function-</a:t>
              </a:r>
            </a:p>
            <a:p>
              <a:pPr marL="0" indent="0" algn="ctr" defTabSz="914400">
                <a:lnSpc>
                  <a:spcPct val="100000"/>
                </a:lnSpc>
                <a:spcBef>
                  <a:spcPct val="1"/>
                </a:spcBef>
                <a:spcAft>
                  <a:spcPct val="1"/>
                </a:spcAft>
                <a:buClrTx/>
                <a:buSzTx/>
                <a:buFontTx/>
                <a:buNone/>
              </a:pPr>
              <a:r>
                <a:rPr lang="en-US" sz="1600" b="1" i="1" dirty="0" err="1">
                  <a:solidFill>
                    <a:schemeClr val="accent4">
                      <a:lumMod val="75000"/>
                      <a:alpha val="100000"/>
                    </a:schemeClr>
                  </a:solidFill>
                  <a:latin typeface="Arial"/>
                  <a:ea typeface="新細明體"/>
                </a:rPr>
                <a:t>ality</a:t>
              </a:r>
              <a:endParaRPr sz="2000" dirty="0"/>
            </a:p>
          </p:txBody>
        </p:sp>
        <p:sp>
          <p:nvSpPr>
            <p:cNvPr id="20" name="矩形: 圆角 32">
              <a:extLst>
                <a:ext uri="{FF2B5EF4-FFF2-40B4-BE49-F238E27FC236}">
                  <a16:creationId xmlns:a16="http://schemas.microsoft.com/office/drawing/2014/main" id="{13098FA1-4237-F9A0-6EC5-D3147EDD6C92}"/>
                </a:ext>
              </a:extLst>
            </p:cNvPr>
            <p:cNvSpPr/>
            <p:nvPr/>
          </p:nvSpPr>
          <p:spPr>
            <a:xfrm>
              <a:off x="9843786" y="2767465"/>
              <a:ext cx="1308911" cy="475360"/>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Async </a:t>
              </a:r>
              <a:r>
                <a:rPr lang="en-US" altLang="zh-CN" sz="1400" dirty="0"/>
                <a:t>Client</a:t>
              </a:r>
              <a:endParaRPr lang="en-US" sz="1400" dirty="0"/>
            </a:p>
            <a:p>
              <a:pPr algn="ctr"/>
              <a:r>
                <a:rPr lang="en-US" sz="1400" dirty="0"/>
                <a:t>Commodity</a:t>
              </a:r>
            </a:p>
          </p:txBody>
        </p:sp>
        <p:cxnSp>
          <p:nvCxnSpPr>
            <p:cNvPr id="21" name="直接箭头连接符 20">
              <a:extLst>
                <a:ext uri="{FF2B5EF4-FFF2-40B4-BE49-F238E27FC236}">
                  <a16:creationId xmlns:a16="http://schemas.microsoft.com/office/drawing/2014/main" id="{96FA08DF-0C3D-4C7C-C1DF-9D8551203AFE}"/>
                </a:ext>
              </a:extLst>
            </p:cNvPr>
            <p:cNvCxnSpPr>
              <a:cxnSpLocks/>
              <a:stCxn id="7" idx="2"/>
              <a:endCxn id="20" idx="0"/>
            </p:cNvCxnSpPr>
            <p:nvPr/>
          </p:nvCxnSpPr>
          <p:spPr>
            <a:xfrm>
              <a:off x="10498130" y="2404474"/>
              <a:ext cx="112" cy="362991"/>
            </a:xfrm>
            <a:prstGeom prst="straightConnector1">
              <a:avLst/>
            </a:prstGeom>
            <a:ln w="25400">
              <a:solidFill>
                <a:srgbClr val="000000">
                  <a:alpha val="100000"/>
                </a:srgbClr>
              </a:solidFill>
              <a:prstDash val="solid"/>
              <a:headEnd type="triangle"/>
              <a:tailEnd type="triangle"/>
            </a:ln>
          </p:spPr>
        </p:cxnSp>
        <p:cxnSp>
          <p:nvCxnSpPr>
            <p:cNvPr id="22" name="直接箭头连接符 21">
              <a:extLst>
                <a:ext uri="{FF2B5EF4-FFF2-40B4-BE49-F238E27FC236}">
                  <a16:creationId xmlns:a16="http://schemas.microsoft.com/office/drawing/2014/main" id="{EB6976D1-9934-6201-090F-7C4BF5516175}"/>
                </a:ext>
              </a:extLst>
            </p:cNvPr>
            <p:cNvCxnSpPr>
              <a:cxnSpLocks/>
              <a:stCxn id="20" idx="2"/>
              <a:endCxn id="8" idx="0"/>
            </p:cNvCxnSpPr>
            <p:nvPr/>
          </p:nvCxnSpPr>
          <p:spPr>
            <a:xfrm>
              <a:off x="10498242" y="3242825"/>
              <a:ext cx="0" cy="458227"/>
            </a:xfrm>
            <a:prstGeom prst="straightConnector1">
              <a:avLst/>
            </a:prstGeom>
            <a:ln w="25400">
              <a:solidFill>
                <a:srgbClr val="000000">
                  <a:alpha val="100000"/>
                </a:srgbClr>
              </a:solidFill>
              <a:prstDash val="solid"/>
              <a:headEnd type="triangle"/>
              <a:tailEnd type="triangle"/>
            </a:ln>
          </p:spPr>
        </p:cxnSp>
      </p:grpSp>
      <p:sp>
        <p:nvSpPr>
          <p:cNvPr id="45" name="文本框 44">
            <a:extLst>
              <a:ext uri="{FF2B5EF4-FFF2-40B4-BE49-F238E27FC236}">
                <a16:creationId xmlns:a16="http://schemas.microsoft.com/office/drawing/2014/main" id="{0D4E325D-A545-4092-6F2A-8BB908525D6D}"/>
              </a:ext>
            </a:extLst>
          </p:cNvPr>
          <p:cNvSpPr txBox="1"/>
          <p:nvPr/>
        </p:nvSpPr>
        <p:spPr>
          <a:xfrm>
            <a:off x="10119172" y="2404341"/>
            <a:ext cx="592921" cy="307777"/>
          </a:xfrm>
          <a:prstGeom prst="rect">
            <a:avLst/>
          </a:prstGeom>
        </p:spPr>
        <p:txBody>
          <a:bodyPr wrap="square">
            <a:spAutoFit/>
          </a:bodyPr>
          <a:lstStyle/>
          <a:p>
            <a:pPr lvl="0" algn="ctr"/>
            <a:r>
              <a:rPr lang="en-US" sz="1400" dirty="0"/>
              <a:t>API</a:t>
            </a:r>
            <a:endParaRPr dirty="0"/>
          </a:p>
        </p:txBody>
      </p:sp>
      <p:sp>
        <p:nvSpPr>
          <p:cNvPr id="25" name="文本框 24">
            <a:extLst>
              <a:ext uri="{FF2B5EF4-FFF2-40B4-BE49-F238E27FC236}">
                <a16:creationId xmlns:a16="http://schemas.microsoft.com/office/drawing/2014/main" id="{B2B6D9D8-C346-E2CE-FE50-70B2862CE6F1}"/>
              </a:ext>
            </a:extLst>
          </p:cNvPr>
          <p:cNvSpPr txBox="1"/>
          <p:nvPr/>
        </p:nvSpPr>
        <p:spPr>
          <a:xfrm>
            <a:off x="8606177" y="2674950"/>
            <a:ext cx="638011" cy="307777"/>
          </a:xfrm>
          <a:prstGeom prst="rect">
            <a:avLst/>
          </a:prstGeom>
        </p:spPr>
        <p:txBody>
          <a:bodyPr wrap="square">
            <a:spAutoFit/>
          </a:bodyPr>
          <a:lstStyle/>
          <a:p>
            <a:pPr lvl="0" algn="ctr"/>
            <a:r>
              <a:rPr lang="en-US" sz="1400" b="1" dirty="0"/>
              <a:t>Poll</a:t>
            </a:r>
            <a:endParaRPr b="1" dirty="0"/>
          </a:p>
        </p:txBody>
      </p:sp>
      <p:cxnSp>
        <p:nvCxnSpPr>
          <p:cNvPr id="26" name="直接箭头连接符 25">
            <a:extLst>
              <a:ext uri="{FF2B5EF4-FFF2-40B4-BE49-F238E27FC236}">
                <a16:creationId xmlns:a16="http://schemas.microsoft.com/office/drawing/2014/main" id="{0E2883F4-4F33-B125-8EA9-F34F4BE38B7F}"/>
              </a:ext>
            </a:extLst>
          </p:cNvPr>
          <p:cNvCxnSpPr>
            <a:cxnSpLocks/>
            <a:endCxn id="20" idx="1"/>
          </p:cNvCxnSpPr>
          <p:nvPr/>
        </p:nvCxnSpPr>
        <p:spPr>
          <a:xfrm>
            <a:off x="8437307" y="2982727"/>
            <a:ext cx="1075145" cy="0"/>
          </a:xfrm>
          <a:prstGeom prst="straightConnector1">
            <a:avLst/>
          </a:prstGeom>
          <a:ln w="25400">
            <a:solidFill>
              <a:srgbClr val="000000">
                <a:alpha val="100000"/>
              </a:srgbClr>
            </a:solidFill>
            <a:prstDash val="solid"/>
            <a:headEnd/>
            <a:tailEnd type="triangle"/>
          </a:ln>
        </p:spPr>
      </p:cxnSp>
    </p:spTree>
    <p:extLst>
      <p:ext uri="{BB962C8B-B14F-4D97-AF65-F5344CB8AC3E}">
        <p14:creationId xmlns:p14="http://schemas.microsoft.com/office/powerpoint/2010/main" val="4175740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C014A-BC24-6BC1-B97A-A904A3A0BDB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20037E04-CE9C-49F3-1839-9E1FE0535A0F}"/>
              </a:ext>
            </a:extLst>
          </p:cNvPr>
          <p:cNvSpPr>
            <a:spLocks noGrp="1"/>
          </p:cNvSpPr>
          <p:nvPr>
            <p:ph type="title"/>
          </p:nvPr>
        </p:nvSpPr>
        <p:spPr>
          <a:xfrm>
            <a:off x="1296610" y="144466"/>
            <a:ext cx="10270977" cy="692151"/>
          </a:xfrm>
        </p:spPr>
        <p:txBody>
          <a:bodyPr/>
          <a:lstStyle/>
          <a:p>
            <a:r>
              <a:rPr lang="en-US" altLang="zh-TW" sz="3200" dirty="0"/>
              <a:t>Service Extension Models (4/4)</a:t>
            </a:r>
            <a:endParaRPr lang="zh-TW" altLang="en-US" sz="3200" dirty="0"/>
          </a:p>
        </p:txBody>
      </p:sp>
      <p:sp>
        <p:nvSpPr>
          <p:cNvPr id="5" name="灯片编号占位符 1">
            <a:extLst>
              <a:ext uri="{FF2B5EF4-FFF2-40B4-BE49-F238E27FC236}">
                <a16:creationId xmlns:a16="http://schemas.microsoft.com/office/drawing/2014/main" id="{CAA2CF19-24BF-7BCE-E0F1-4826C2C21A73}"/>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828A71DE-BF67-CFD8-4E70-A8EED8EC2230}"/>
              </a:ext>
            </a:extLst>
          </p:cNvPr>
          <p:cNvSpPr txBox="1">
            <a:spLocks/>
          </p:cNvSpPr>
          <p:nvPr/>
        </p:nvSpPr>
        <p:spPr bwMode="auto">
          <a:xfrm>
            <a:off x="1296610" y="1302391"/>
            <a:ext cx="4097511" cy="42532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Extension Model D</a:t>
            </a:r>
          </a:p>
          <a:p>
            <a:pPr lvl="1" indent="-342882">
              <a:lnSpc>
                <a:spcPct val="135000"/>
              </a:lnSpc>
              <a:buSzPct val="80000"/>
              <a:buFont typeface="Wingdings" panose="05000000000000000000" pitchFamily="2" charset="2"/>
              <a:buChar char="p"/>
              <a:defRPr/>
            </a:pPr>
            <a:r>
              <a:rPr kumimoji="1" lang="en-US" altLang="zh-CN" sz="1800" b="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Client Ty</a:t>
            </a:r>
            <a:r>
              <a:rPr lang="en-US" altLang="zh-CN" sz="1800" b="1" kern="0" dirty="0">
                <a:solidFill>
                  <a:prstClr val="black"/>
                </a:solidFill>
                <a:latin typeface="Times New Roman" panose="02020603050405020304" pitchFamily="18" charset="0"/>
                <a:cs typeface="Times New Roman" panose="02020603050405020304" pitchFamily="18" charset="0"/>
              </a:rPr>
              <a:t>pe: </a:t>
            </a:r>
            <a:r>
              <a:rPr lang="en-US" altLang="zh-CN" sz="1800" kern="0" dirty="0">
                <a:solidFill>
                  <a:prstClr val="black"/>
                </a:solidFill>
                <a:latin typeface="Times New Roman" panose="02020603050405020304" pitchFamily="18" charset="0"/>
                <a:cs typeface="Times New Roman" panose="02020603050405020304" pitchFamily="18" charset="0"/>
              </a:rPr>
              <a:t>Sync</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Client </a:t>
            </a:r>
            <a:r>
              <a:rPr lang="en-US" altLang="zh-CN" sz="1800" b="1" kern="0" dirty="0" err="1">
                <a:solidFill>
                  <a:prstClr val="black"/>
                </a:solidFill>
                <a:latin typeface="Times New Roman" panose="02020603050405020304" pitchFamily="18" charset="0"/>
                <a:cs typeface="Times New Roman" panose="02020603050405020304" pitchFamily="18" charset="0"/>
              </a:rPr>
              <a:t>Impl</a:t>
            </a:r>
            <a:r>
              <a:rPr lang="en-US" altLang="zh-CN" sz="1800" b="1" kern="0" dirty="0">
                <a:solidFill>
                  <a:prstClr val="black"/>
                </a:solidFill>
                <a:latin typeface="Times New Roman" panose="02020603050405020304" pitchFamily="18" charset="0"/>
                <a:cs typeface="Times New Roman" panose="02020603050405020304" pitchFamily="18" charset="0"/>
              </a:rPr>
              <a:t>:</a:t>
            </a:r>
            <a:r>
              <a:rPr lang="en-US" altLang="zh-CN" sz="1800" kern="0" dirty="0">
                <a:solidFill>
                  <a:prstClr val="black"/>
                </a:solidFill>
                <a:latin typeface="Times New Roman" panose="02020603050405020304" pitchFamily="18" charset="0"/>
                <a:cs typeface="Times New Roman" panose="02020603050405020304" pitchFamily="18" charset="0"/>
              </a:rPr>
              <a:t> Commodity Tools</a:t>
            </a:r>
            <a:endParaRPr lang="en-US" altLang="zh-CN" sz="1800" b="1" kern="0" dirty="0">
              <a:solidFill>
                <a:prstClr val="black"/>
              </a:solidFill>
              <a:latin typeface="Times New Roman" panose="02020603050405020304" pitchFamily="18" charset="0"/>
              <a:cs typeface="Times New Roman" panose="02020603050405020304" pitchFamily="18" charset="0"/>
            </a:endParaRP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Protocol Type:</a:t>
            </a:r>
            <a:r>
              <a:rPr lang="en-US" altLang="zh-CN" sz="1800" kern="0" dirty="0">
                <a:solidFill>
                  <a:prstClr val="black"/>
                </a:solidFill>
                <a:latin typeface="Times New Roman" panose="02020603050405020304" pitchFamily="18" charset="0"/>
                <a:cs typeface="Times New Roman" panose="02020603050405020304" pitchFamily="18" charset="0"/>
              </a:rPr>
              <a:t> Stateul</a:t>
            </a:r>
            <a:endParaRPr lang="en-US" altLang="zh-CN" sz="1800" b="1" kern="0" dirty="0">
              <a:solidFill>
                <a:prstClr val="black"/>
              </a:solidFill>
              <a:latin typeface="Times New Roman" panose="02020603050405020304" pitchFamily="18" charset="0"/>
              <a:cs typeface="Times New Roman" panose="02020603050405020304" pitchFamily="18" charset="0"/>
            </a:endParaRP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Use Scenario:</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Complicated, stateful protocol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ACID requirement</a:t>
            </a:r>
          </a:p>
          <a:p>
            <a:pPr lvl="1" indent="-342882">
              <a:lnSpc>
                <a:spcPct val="135000"/>
              </a:lnSpc>
              <a:buSzPct val="80000"/>
              <a:buFont typeface="Wingdings" panose="05000000000000000000" pitchFamily="2" charset="2"/>
              <a:buChar char="p"/>
              <a:defRPr/>
            </a:pPr>
            <a:r>
              <a:rPr lang="en-US" altLang="zh-CN" sz="1800" b="1" kern="0" dirty="0">
                <a:solidFill>
                  <a:prstClr val="black"/>
                </a:solidFill>
                <a:latin typeface="Times New Roman" panose="02020603050405020304" pitchFamily="18" charset="0"/>
                <a:cs typeface="Times New Roman" panose="02020603050405020304" pitchFamily="18" charset="0"/>
              </a:rPr>
              <a:t>Services in Use in Barbell:</a:t>
            </a:r>
          </a:p>
          <a:p>
            <a:pPr lvl="2" indent="-342882">
              <a:lnSpc>
                <a:spcPct val="135000"/>
              </a:lnSpc>
              <a:buSzPct val="80000"/>
              <a:buFont typeface="Wingdings" pitchFamily="2" charset="2"/>
              <a:buChar char="l"/>
              <a:defRPr/>
            </a:pPr>
            <a:r>
              <a:rPr lang="en-US" altLang="zh-CN" sz="1600" kern="0" dirty="0">
                <a:solidFill>
                  <a:prstClr val="black"/>
                </a:solidFill>
                <a:latin typeface="Times New Roman" panose="02020603050405020304" pitchFamily="18" charset="0"/>
                <a:cs typeface="Times New Roman" panose="02020603050405020304" pitchFamily="18" charset="0"/>
              </a:rPr>
              <a:t>MySQL &amp; C++ Connector</a:t>
            </a:r>
          </a:p>
        </p:txBody>
      </p:sp>
      <p:sp>
        <p:nvSpPr>
          <p:cNvPr id="42" name="文本框 41">
            <a:extLst>
              <a:ext uri="{FF2B5EF4-FFF2-40B4-BE49-F238E27FC236}">
                <a16:creationId xmlns:a16="http://schemas.microsoft.com/office/drawing/2014/main" id="{6F9669DB-EAE2-CC23-8CB6-F87D60C20379}"/>
              </a:ext>
            </a:extLst>
          </p:cNvPr>
          <p:cNvSpPr txBox="1"/>
          <p:nvPr/>
        </p:nvSpPr>
        <p:spPr>
          <a:xfrm>
            <a:off x="6576897" y="5080694"/>
            <a:ext cx="489707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a:t>
            </a:r>
            <a:r>
              <a:rPr lang="en-US" altLang="zh-CN" i="1" dirty="0">
                <a:solidFill>
                  <a:prstClr val="black"/>
                </a:solidFill>
                <a:latin typeface="Times New Roman" panose="02020603050405020304" pitchFamily="18" charset="0"/>
                <a:ea typeface="新細明體"/>
                <a:cs typeface="Times New Roman" panose="02020603050405020304" pitchFamily="18" charset="0"/>
              </a:rPr>
              <a:t>12</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Extension Model D: </a:t>
            </a:r>
          </a:p>
          <a:p>
            <a:pPr lvl="0" algn="ctr">
              <a:defRPr/>
            </a:pPr>
            <a:r>
              <a:rPr lang="en-US" altLang="zh-CN" i="1" dirty="0">
                <a:solidFill>
                  <a:prstClr val="black"/>
                </a:solidFill>
                <a:latin typeface="Times New Roman" panose="02020603050405020304" pitchFamily="18" charset="0"/>
                <a:ea typeface="新細明體"/>
                <a:cs typeface="Times New Roman" panose="02020603050405020304" pitchFamily="18" charset="0"/>
              </a:rPr>
              <a:t>S</a:t>
            </a:r>
            <a:r>
              <a:rPr kumimoji="0" lang="en-US" altLang="zh-CN" b="0" i="1" u="none" strike="noStrike" kern="1200" cap="none" spc="0" normalizeH="0" baseline="0" noProof="0" dirty="0" err="1">
                <a:ln>
                  <a:noFill/>
                </a:ln>
                <a:solidFill>
                  <a:prstClr val="black"/>
                </a:solidFill>
                <a:effectLst/>
                <a:uLnTx/>
                <a:uFillTx/>
                <a:latin typeface="Times New Roman" panose="02020603050405020304" pitchFamily="18" charset="0"/>
                <a:ea typeface="新細明體"/>
                <a:cs typeface="Times New Roman" panose="02020603050405020304" pitchFamily="18" charset="0"/>
              </a:rPr>
              <a:t>ync</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Commodity Client </a:t>
            </a:r>
            <a:r>
              <a:rPr lang="en-US" altLang="zh-CN" i="1" dirty="0">
                <a:solidFill>
                  <a:prstClr val="black"/>
                </a:solidFill>
                <a:latin typeface="Times New Roman" panose="02020603050405020304" pitchFamily="18" charset="0"/>
                <a:cs typeface="Times New Roman" panose="02020603050405020304" pitchFamily="18" charset="0"/>
              </a:rPr>
              <a:t>&amp; Stateul </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Protocol </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grpSp>
        <p:nvGrpSpPr>
          <p:cNvPr id="38" name="组合 37">
            <a:extLst>
              <a:ext uri="{FF2B5EF4-FFF2-40B4-BE49-F238E27FC236}">
                <a16:creationId xmlns:a16="http://schemas.microsoft.com/office/drawing/2014/main" id="{2F33FBD3-B05C-67E8-7380-EF368DBE455B}"/>
              </a:ext>
            </a:extLst>
          </p:cNvPr>
          <p:cNvGrpSpPr/>
          <p:nvPr/>
        </p:nvGrpSpPr>
        <p:grpSpPr>
          <a:xfrm>
            <a:off x="7338971" y="1879135"/>
            <a:ext cx="3611810" cy="2833093"/>
            <a:chOff x="7670305" y="1901553"/>
            <a:chExt cx="3611810" cy="2833093"/>
          </a:xfrm>
        </p:grpSpPr>
        <p:sp>
          <p:nvSpPr>
            <p:cNvPr id="4" name="矩形: 圆角 44">
              <a:extLst>
                <a:ext uri="{FF2B5EF4-FFF2-40B4-BE49-F238E27FC236}">
                  <a16:creationId xmlns:a16="http://schemas.microsoft.com/office/drawing/2014/main" id="{D0995D30-D95D-E494-4E29-C3A2E1F08EA8}"/>
                </a:ext>
              </a:extLst>
            </p:cNvPr>
            <p:cNvSpPr/>
            <p:nvPr/>
          </p:nvSpPr>
          <p:spPr bwMode="auto">
            <a:xfrm>
              <a:off x="9752760" y="1901553"/>
              <a:ext cx="1529355" cy="2812138"/>
            </a:xfrm>
            <a:prstGeom prst="roundRect">
              <a:avLst>
                <a:gd name="adj" fmla="val 6909"/>
              </a:avLst>
            </a:prstGeom>
            <a:solidFill>
              <a:schemeClr val="accent5">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1"/>
                </a:spcBef>
                <a:spcAft>
                  <a:spcPct val="1"/>
                </a:spcAft>
                <a:buClrTx/>
                <a:buSzTx/>
                <a:buFontTx/>
                <a:buNone/>
                <a:tabLst/>
              </a:pPr>
              <a:endParaRPr kumimoji="1" lang="zh-CN" altLang="en-US" sz="1800" b="1" i="0" u="none" strike="noStrike" cap="none" normalizeH="0" baseline="0" dirty="0">
                <a:ln>
                  <a:noFill/>
                </a:ln>
                <a:solidFill>
                  <a:schemeClr val="tx1"/>
                </a:solidFill>
                <a:effectLst/>
                <a:latin typeface="Arial" pitchFamily="34" charset="0"/>
                <a:ea typeface="新細明體" pitchFamily="18" charset="-120"/>
              </a:endParaRPr>
            </a:p>
          </p:txBody>
        </p:sp>
        <p:sp>
          <p:nvSpPr>
            <p:cNvPr id="7" name="矩形: 圆角 32">
              <a:extLst>
                <a:ext uri="{FF2B5EF4-FFF2-40B4-BE49-F238E27FC236}">
                  <a16:creationId xmlns:a16="http://schemas.microsoft.com/office/drawing/2014/main" id="{62A3B7E5-6B29-575D-CEE7-3E7C5EC93FC7}"/>
                </a:ext>
              </a:extLst>
            </p:cNvPr>
            <p:cNvSpPr/>
            <p:nvPr/>
          </p:nvSpPr>
          <p:spPr>
            <a:xfrm>
              <a:off x="9843786" y="2060217"/>
              <a:ext cx="1308687" cy="344257"/>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Request</a:t>
              </a:r>
              <a:endParaRPr dirty="0"/>
            </a:p>
          </p:txBody>
        </p:sp>
        <p:sp>
          <p:nvSpPr>
            <p:cNvPr id="8" name="矩形: 圆角 32">
              <a:extLst>
                <a:ext uri="{FF2B5EF4-FFF2-40B4-BE49-F238E27FC236}">
                  <a16:creationId xmlns:a16="http://schemas.microsoft.com/office/drawing/2014/main" id="{A2D9AFA7-AD1B-3D9C-F101-A06C47122DB6}"/>
                </a:ext>
              </a:extLst>
            </p:cNvPr>
            <p:cNvSpPr/>
            <p:nvPr/>
          </p:nvSpPr>
          <p:spPr>
            <a:xfrm>
              <a:off x="9843786" y="3701052"/>
              <a:ext cx="1308911" cy="910752"/>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Thread Pool</a:t>
              </a:r>
            </a:p>
          </p:txBody>
        </p:sp>
        <p:sp>
          <p:nvSpPr>
            <p:cNvPr id="9" name="文本框 8">
              <a:extLst>
                <a:ext uri="{FF2B5EF4-FFF2-40B4-BE49-F238E27FC236}">
                  <a16:creationId xmlns:a16="http://schemas.microsoft.com/office/drawing/2014/main" id="{AEAC4F8B-D1EB-D013-DD0A-F6EA337C077B}"/>
                </a:ext>
              </a:extLst>
            </p:cNvPr>
            <p:cNvSpPr txBox="1"/>
            <p:nvPr/>
          </p:nvSpPr>
          <p:spPr>
            <a:xfrm>
              <a:off x="9900387" y="3318050"/>
              <a:ext cx="1308911" cy="307777"/>
            </a:xfrm>
            <a:prstGeom prst="rect">
              <a:avLst/>
            </a:prstGeom>
          </p:spPr>
          <p:txBody>
            <a:bodyPr wrap="square">
              <a:spAutoFit/>
            </a:bodyPr>
            <a:lstStyle/>
            <a:p>
              <a:pPr lvl="0" algn="ctr"/>
              <a:r>
                <a:rPr lang="en-US" sz="1400" dirty="0"/>
                <a:t>Inter--leave</a:t>
              </a:r>
              <a:endParaRPr dirty="0"/>
            </a:p>
          </p:txBody>
        </p:sp>
        <p:cxnSp>
          <p:nvCxnSpPr>
            <p:cNvPr id="10" name="直接箭头连接符 9">
              <a:extLst>
                <a:ext uri="{FF2B5EF4-FFF2-40B4-BE49-F238E27FC236}">
                  <a16:creationId xmlns:a16="http://schemas.microsoft.com/office/drawing/2014/main" id="{4BA77206-61CD-3412-C7FE-53CEAD1D0CBA}"/>
                </a:ext>
              </a:extLst>
            </p:cNvPr>
            <p:cNvCxnSpPr>
              <a:cxnSpLocks/>
              <a:endCxn id="7" idx="1"/>
            </p:cNvCxnSpPr>
            <p:nvPr/>
          </p:nvCxnSpPr>
          <p:spPr>
            <a:xfrm>
              <a:off x="8760275" y="2232346"/>
              <a:ext cx="1083511" cy="0"/>
            </a:xfrm>
            <a:prstGeom prst="straightConnector1">
              <a:avLst/>
            </a:prstGeom>
            <a:ln w="25400">
              <a:solidFill>
                <a:srgbClr val="000000">
                  <a:alpha val="100000"/>
                </a:srgbClr>
              </a:solidFill>
              <a:prstDash val="solid"/>
              <a:headEnd/>
              <a:tailEnd type="triangle"/>
            </a:ln>
          </p:spPr>
        </p:cxnSp>
        <p:sp>
          <p:nvSpPr>
            <p:cNvPr id="11" name="文本框 10">
              <a:extLst>
                <a:ext uri="{FF2B5EF4-FFF2-40B4-BE49-F238E27FC236}">
                  <a16:creationId xmlns:a16="http://schemas.microsoft.com/office/drawing/2014/main" id="{5E0A8324-EB8C-6296-41F4-75C8A8D2E0E8}"/>
                </a:ext>
              </a:extLst>
            </p:cNvPr>
            <p:cNvSpPr txBox="1"/>
            <p:nvPr/>
          </p:nvSpPr>
          <p:spPr>
            <a:xfrm>
              <a:off x="8736655" y="1943381"/>
              <a:ext cx="1068394" cy="307777"/>
            </a:xfrm>
            <a:prstGeom prst="rect">
              <a:avLst/>
            </a:prstGeom>
          </p:spPr>
          <p:txBody>
            <a:bodyPr wrap="square">
              <a:spAutoFit/>
            </a:bodyPr>
            <a:lstStyle/>
            <a:p>
              <a:pPr lvl="0" algn="ctr"/>
              <a:r>
                <a:rPr lang="en-US" sz="1400" b="1" dirty="0" err="1"/>
                <a:t>issue_req</a:t>
              </a:r>
              <a:endParaRPr b="1" dirty="0"/>
            </a:p>
          </p:txBody>
        </p:sp>
        <p:cxnSp>
          <p:nvCxnSpPr>
            <p:cNvPr id="15" name="直接箭头连接符 14">
              <a:extLst>
                <a:ext uri="{FF2B5EF4-FFF2-40B4-BE49-F238E27FC236}">
                  <a16:creationId xmlns:a16="http://schemas.microsoft.com/office/drawing/2014/main" id="{DDAF668A-2664-5C9F-6DBB-7539297ADB35}"/>
                </a:ext>
              </a:extLst>
            </p:cNvPr>
            <p:cNvCxnSpPr>
              <a:cxnSpLocks/>
            </p:cNvCxnSpPr>
            <p:nvPr/>
          </p:nvCxnSpPr>
          <p:spPr>
            <a:xfrm flipH="1">
              <a:off x="8760275" y="4079656"/>
              <a:ext cx="992485" cy="0"/>
            </a:xfrm>
            <a:prstGeom prst="straightConnector1">
              <a:avLst/>
            </a:prstGeom>
            <a:ln w="25400">
              <a:solidFill>
                <a:srgbClr val="000000">
                  <a:alpha val="100000"/>
                </a:srgbClr>
              </a:solidFill>
              <a:prstDash val="solid"/>
              <a:headEnd/>
              <a:tailEnd type="triangle"/>
            </a:ln>
          </p:spPr>
        </p:cxnSp>
        <p:sp>
          <p:nvSpPr>
            <p:cNvPr id="16" name="文本框 15">
              <a:extLst>
                <a:ext uri="{FF2B5EF4-FFF2-40B4-BE49-F238E27FC236}">
                  <a16:creationId xmlns:a16="http://schemas.microsoft.com/office/drawing/2014/main" id="{40B661C6-2320-DEF9-5865-A0AF5CB98BD4}"/>
                </a:ext>
              </a:extLst>
            </p:cNvPr>
            <p:cNvSpPr txBox="1"/>
            <p:nvPr/>
          </p:nvSpPr>
          <p:spPr>
            <a:xfrm>
              <a:off x="8736655" y="3780119"/>
              <a:ext cx="1068394" cy="307777"/>
            </a:xfrm>
            <a:prstGeom prst="rect">
              <a:avLst/>
            </a:prstGeom>
          </p:spPr>
          <p:txBody>
            <a:bodyPr wrap="square">
              <a:spAutoFit/>
            </a:bodyPr>
            <a:lstStyle/>
            <a:p>
              <a:pPr lvl="0" algn="ctr"/>
              <a:r>
                <a:rPr lang="en-US" sz="1400" b="1" dirty="0" err="1"/>
                <a:t>issued_cb</a:t>
              </a:r>
              <a:endParaRPr b="1" dirty="0"/>
            </a:p>
          </p:txBody>
        </p:sp>
        <p:cxnSp>
          <p:nvCxnSpPr>
            <p:cNvPr id="17" name="直接箭头连接符 16">
              <a:extLst>
                <a:ext uri="{FF2B5EF4-FFF2-40B4-BE49-F238E27FC236}">
                  <a16:creationId xmlns:a16="http://schemas.microsoft.com/office/drawing/2014/main" id="{EC28E1BB-1A98-A8D0-1D98-24CD926BF7C2}"/>
                </a:ext>
              </a:extLst>
            </p:cNvPr>
            <p:cNvCxnSpPr>
              <a:cxnSpLocks/>
            </p:cNvCxnSpPr>
            <p:nvPr/>
          </p:nvCxnSpPr>
          <p:spPr>
            <a:xfrm flipH="1">
              <a:off x="8760275" y="4404145"/>
              <a:ext cx="992485" cy="0"/>
            </a:xfrm>
            <a:prstGeom prst="straightConnector1">
              <a:avLst/>
            </a:prstGeom>
            <a:ln w="25400">
              <a:solidFill>
                <a:srgbClr val="000000">
                  <a:alpha val="100000"/>
                </a:srgbClr>
              </a:solidFill>
              <a:prstDash val="solid"/>
              <a:headEnd/>
              <a:tailEnd type="triangle"/>
            </a:ln>
          </p:spPr>
        </p:cxnSp>
        <p:sp>
          <p:nvSpPr>
            <p:cNvPr id="18" name="文本框 17">
              <a:extLst>
                <a:ext uri="{FF2B5EF4-FFF2-40B4-BE49-F238E27FC236}">
                  <a16:creationId xmlns:a16="http://schemas.microsoft.com/office/drawing/2014/main" id="{DF5CC510-55EA-3CF5-512C-79A40BF9A9A3}"/>
                </a:ext>
              </a:extLst>
            </p:cNvPr>
            <p:cNvSpPr txBox="1"/>
            <p:nvPr/>
          </p:nvSpPr>
          <p:spPr>
            <a:xfrm>
              <a:off x="8724729" y="4426869"/>
              <a:ext cx="1098336" cy="307777"/>
            </a:xfrm>
            <a:prstGeom prst="rect">
              <a:avLst/>
            </a:prstGeom>
          </p:spPr>
          <p:txBody>
            <a:bodyPr wrap="square">
              <a:spAutoFit/>
            </a:bodyPr>
            <a:lstStyle/>
            <a:p>
              <a:pPr lvl="0" algn="ctr"/>
              <a:r>
                <a:rPr lang="en-US" sz="1400" b="1" dirty="0" err="1"/>
                <a:t>recv_cb</a:t>
              </a:r>
              <a:endParaRPr b="1" dirty="0"/>
            </a:p>
          </p:txBody>
        </p:sp>
        <p:sp>
          <p:nvSpPr>
            <p:cNvPr id="19" name="矩形: 圆角 8">
              <a:extLst>
                <a:ext uri="{FF2B5EF4-FFF2-40B4-BE49-F238E27FC236}">
                  <a16:creationId xmlns:a16="http://schemas.microsoft.com/office/drawing/2014/main" id="{ABF37FFC-D545-005B-587A-11E375B50497}"/>
                </a:ext>
              </a:extLst>
            </p:cNvPr>
            <p:cNvSpPr/>
            <p:nvPr/>
          </p:nvSpPr>
          <p:spPr bwMode="auto">
            <a:xfrm>
              <a:off x="7670305" y="1901553"/>
              <a:ext cx="1098336" cy="2798757"/>
            </a:xfrm>
            <a:prstGeom prst="roundRect">
              <a:avLst>
                <a:gd name="adj" fmla="val 6909"/>
              </a:avLst>
            </a:prstGeom>
            <a:solidFill>
              <a:schemeClr val="accent4">
                <a:lumMod val="20000"/>
                <a:lumOff val="80000"/>
                <a:alpha val="100000"/>
              </a:schemeClr>
            </a:solidFill>
            <a:ln w="15875" cap="flat" cmpd="sng" algn="ctr">
              <a:solidFill>
                <a:schemeClr val="tx1">
                  <a:alpha val="100000"/>
                </a:schemeClr>
              </a:solidFill>
              <a:prstDash val="sysDot"/>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cs typeface="+mn-cs"/>
                </a:rPr>
                <a:t>General</a:t>
              </a:r>
              <a:endParaRPr sz="2000" dirty="0"/>
            </a:p>
            <a:p>
              <a:pPr marL="0" indent="0" algn="ctr" defTabSz="914400">
                <a:lnSpc>
                  <a:spcPct val="100000"/>
                </a:lnSpc>
                <a:spcBef>
                  <a:spcPct val="1"/>
                </a:spcBef>
                <a:spcAft>
                  <a:spcPct val="1"/>
                </a:spcAft>
                <a:buClrTx/>
                <a:buSzTx/>
                <a:buFontTx/>
                <a:buNone/>
              </a:pPr>
              <a:r>
                <a:rPr lang="en-US" sz="1600" b="1" i="1" dirty="0">
                  <a:solidFill>
                    <a:schemeClr val="accent4">
                      <a:lumMod val="75000"/>
                      <a:alpha val="100000"/>
                    </a:schemeClr>
                  </a:solidFill>
                  <a:latin typeface="Arial"/>
                  <a:ea typeface="新細明體"/>
                </a:rPr>
                <a:t>Function-</a:t>
              </a:r>
            </a:p>
            <a:p>
              <a:pPr marL="0" indent="0" algn="ctr" defTabSz="914400">
                <a:lnSpc>
                  <a:spcPct val="100000"/>
                </a:lnSpc>
                <a:spcBef>
                  <a:spcPct val="1"/>
                </a:spcBef>
                <a:spcAft>
                  <a:spcPct val="1"/>
                </a:spcAft>
                <a:buClrTx/>
                <a:buSzTx/>
                <a:buFontTx/>
                <a:buNone/>
              </a:pPr>
              <a:r>
                <a:rPr lang="en-US" sz="1600" b="1" i="1" dirty="0" err="1">
                  <a:solidFill>
                    <a:schemeClr val="accent4">
                      <a:lumMod val="75000"/>
                      <a:alpha val="100000"/>
                    </a:schemeClr>
                  </a:solidFill>
                  <a:latin typeface="Arial"/>
                  <a:ea typeface="新細明體"/>
                </a:rPr>
                <a:t>ality</a:t>
              </a:r>
              <a:endParaRPr sz="2000" dirty="0"/>
            </a:p>
          </p:txBody>
        </p:sp>
        <p:sp>
          <p:nvSpPr>
            <p:cNvPr id="20" name="矩形: 圆角 32">
              <a:extLst>
                <a:ext uri="{FF2B5EF4-FFF2-40B4-BE49-F238E27FC236}">
                  <a16:creationId xmlns:a16="http://schemas.microsoft.com/office/drawing/2014/main" id="{B282B8C1-A172-9382-D6E9-3F45DD20F765}"/>
                </a:ext>
              </a:extLst>
            </p:cNvPr>
            <p:cNvSpPr/>
            <p:nvPr/>
          </p:nvSpPr>
          <p:spPr>
            <a:xfrm>
              <a:off x="9843786" y="2767465"/>
              <a:ext cx="1308911" cy="475360"/>
            </a:xfrm>
            <a:prstGeom prst="roundRect">
              <a:avLst/>
            </a:prstGeom>
            <a:solidFill>
              <a:srgbClr val="5B9BD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t>Sync </a:t>
              </a:r>
              <a:r>
                <a:rPr lang="en-US" altLang="zh-CN" sz="1400" dirty="0"/>
                <a:t>Client</a:t>
              </a:r>
              <a:endParaRPr lang="en-US" sz="1400" dirty="0"/>
            </a:p>
            <a:p>
              <a:pPr algn="ctr"/>
              <a:r>
                <a:rPr lang="en-US" sz="1400" dirty="0"/>
                <a:t>Commodity</a:t>
              </a:r>
            </a:p>
          </p:txBody>
        </p:sp>
        <p:cxnSp>
          <p:nvCxnSpPr>
            <p:cNvPr id="21" name="直接箭头连接符 20">
              <a:extLst>
                <a:ext uri="{FF2B5EF4-FFF2-40B4-BE49-F238E27FC236}">
                  <a16:creationId xmlns:a16="http://schemas.microsoft.com/office/drawing/2014/main" id="{C5248A31-09D9-E725-1210-AE9F6D7F1CDC}"/>
                </a:ext>
              </a:extLst>
            </p:cNvPr>
            <p:cNvCxnSpPr>
              <a:cxnSpLocks/>
              <a:stCxn id="7" idx="2"/>
              <a:endCxn id="20" idx="0"/>
            </p:cNvCxnSpPr>
            <p:nvPr/>
          </p:nvCxnSpPr>
          <p:spPr>
            <a:xfrm>
              <a:off x="10498130" y="2404474"/>
              <a:ext cx="112" cy="362991"/>
            </a:xfrm>
            <a:prstGeom prst="straightConnector1">
              <a:avLst/>
            </a:prstGeom>
            <a:ln w="25400">
              <a:solidFill>
                <a:srgbClr val="000000">
                  <a:alpha val="100000"/>
                </a:srgbClr>
              </a:solidFill>
              <a:prstDash val="solid"/>
              <a:headEnd type="triangle"/>
              <a:tailEnd type="triangle"/>
            </a:ln>
          </p:spPr>
        </p:cxnSp>
        <p:cxnSp>
          <p:nvCxnSpPr>
            <p:cNvPr id="22" name="直接箭头连接符 21">
              <a:extLst>
                <a:ext uri="{FF2B5EF4-FFF2-40B4-BE49-F238E27FC236}">
                  <a16:creationId xmlns:a16="http://schemas.microsoft.com/office/drawing/2014/main" id="{6491196D-1E0E-7971-2D69-46244B13F83E}"/>
                </a:ext>
              </a:extLst>
            </p:cNvPr>
            <p:cNvCxnSpPr>
              <a:cxnSpLocks/>
              <a:stCxn id="20" idx="2"/>
              <a:endCxn id="8" idx="0"/>
            </p:cNvCxnSpPr>
            <p:nvPr/>
          </p:nvCxnSpPr>
          <p:spPr>
            <a:xfrm>
              <a:off x="10498242" y="3242825"/>
              <a:ext cx="0" cy="458227"/>
            </a:xfrm>
            <a:prstGeom prst="straightConnector1">
              <a:avLst/>
            </a:prstGeom>
            <a:ln w="25400">
              <a:solidFill>
                <a:srgbClr val="000000">
                  <a:alpha val="100000"/>
                </a:srgbClr>
              </a:solidFill>
              <a:prstDash val="solid"/>
              <a:headEnd type="triangle"/>
              <a:tailEnd type="triangle"/>
            </a:ln>
          </p:spPr>
        </p:cxnSp>
      </p:grpSp>
      <p:sp>
        <p:nvSpPr>
          <p:cNvPr id="45" name="文本框 44">
            <a:extLst>
              <a:ext uri="{FF2B5EF4-FFF2-40B4-BE49-F238E27FC236}">
                <a16:creationId xmlns:a16="http://schemas.microsoft.com/office/drawing/2014/main" id="{796FF3F1-8B1A-A32D-6181-D14F778B0E09}"/>
              </a:ext>
            </a:extLst>
          </p:cNvPr>
          <p:cNvSpPr txBox="1"/>
          <p:nvPr/>
        </p:nvSpPr>
        <p:spPr>
          <a:xfrm>
            <a:off x="10119172" y="2404341"/>
            <a:ext cx="592921" cy="307777"/>
          </a:xfrm>
          <a:prstGeom prst="rect">
            <a:avLst/>
          </a:prstGeom>
        </p:spPr>
        <p:txBody>
          <a:bodyPr wrap="square">
            <a:spAutoFit/>
          </a:bodyPr>
          <a:lstStyle/>
          <a:p>
            <a:pPr lvl="0" algn="ctr"/>
            <a:r>
              <a:rPr lang="en-US" sz="1400" dirty="0"/>
              <a:t>Wait</a:t>
            </a:r>
            <a:endParaRPr dirty="0"/>
          </a:p>
        </p:txBody>
      </p:sp>
    </p:spTree>
    <p:extLst>
      <p:ext uri="{BB962C8B-B14F-4D97-AF65-F5344CB8AC3E}">
        <p14:creationId xmlns:p14="http://schemas.microsoft.com/office/powerpoint/2010/main" val="4179635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A9CB2-69C2-75B0-9D56-C49FA1844496}"/>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B3F52A8E-CC24-8279-8B6A-E26BD3DBCC01}"/>
              </a:ext>
            </a:extLst>
          </p:cNvPr>
          <p:cNvSpPr>
            <a:spLocks noGrp="1"/>
          </p:cNvSpPr>
          <p:nvPr>
            <p:ph type="title"/>
          </p:nvPr>
        </p:nvSpPr>
        <p:spPr>
          <a:xfrm>
            <a:off x="1296610" y="144466"/>
            <a:ext cx="10270977" cy="692151"/>
          </a:xfrm>
        </p:spPr>
        <p:txBody>
          <a:bodyPr/>
          <a:lstStyle/>
          <a:p>
            <a:r>
              <a:rPr lang="en-US" altLang="zh-TW" sz="3200" dirty="0"/>
              <a:t>Evaluation: Setup</a:t>
            </a:r>
            <a:endParaRPr lang="zh-TW" altLang="en-US" sz="3200" dirty="0"/>
          </a:p>
        </p:txBody>
      </p:sp>
      <p:sp>
        <p:nvSpPr>
          <p:cNvPr id="5" name="灯片编号占位符 1">
            <a:extLst>
              <a:ext uri="{FF2B5EF4-FFF2-40B4-BE49-F238E27FC236}">
                <a16:creationId xmlns:a16="http://schemas.microsoft.com/office/drawing/2014/main" id="{2DAC088C-3D4F-5DD0-3B07-6FD9CF22ED87}"/>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D6CDE138-234B-4899-D1D6-A39F6C71900C}"/>
              </a:ext>
            </a:extLst>
          </p:cNvPr>
          <p:cNvSpPr txBox="1">
            <a:spLocks/>
          </p:cNvSpPr>
          <p:nvPr/>
        </p:nvSpPr>
        <p:spPr bwMode="auto">
          <a:xfrm>
            <a:off x="1296610" y="1153759"/>
            <a:ext cx="4546322" cy="478395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000" b="1" kern="0" dirty="0">
                <a:solidFill>
                  <a:prstClr val="black"/>
                </a:solidFill>
                <a:latin typeface="Times New Roman" panose="02020603050405020304" pitchFamily="18" charset="0"/>
                <a:cs typeface="Times New Roman" panose="02020603050405020304" pitchFamily="18" charset="0"/>
              </a:rPr>
              <a:t>Compute &amp; Memory</a:t>
            </a:r>
          </a:p>
          <a:p>
            <a:pPr lvl="1" indent="-342882">
              <a:lnSpc>
                <a:spcPct val="135000"/>
              </a:lnSpc>
              <a:buSzPct val="80000"/>
              <a:buFont typeface="Wingdings" panose="05000000000000000000" pitchFamily="2" charset="2"/>
              <a:buChar char="p"/>
              <a:defRPr/>
            </a:pPr>
            <a:r>
              <a:rPr lang="en-US" altLang="zh-CN" sz="1600" kern="0" dirty="0">
                <a:solidFill>
                  <a:prstClr val="black"/>
                </a:solidFill>
                <a:latin typeface="Times New Roman" panose="02020603050405020304" pitchFamily="18" charset="0"/>
                <a:cs typeface="Times New Roman" panose="02020603050405020304" pitchFamily="18" charset="0"/>
              </a:rPr>
              <a:t>Intel Xeon Silver 4210 @ 2.40GHz</a:t>
            </a:r>
          </a:p>
          <a:p>
            <a:pPr lvl="2" indent="-342882">
              <a:lnSpc>
                <a:spcPct val="135000"/>
              </a:lnSpc>
              <a:buSzPct val="80000"/>
              <a:buFont typeface="Wingdings" panose="05000000000000000000" pitchFamily="2" charset="2"/>
              <a:buChar char="p"/>
              <a:defRPr/>
            </a:pPr>
            <a:r>
              <a:rPr lang="en-US" altLang="zh-CN" sz="1600" kern="0" dirty="0">
                <a:solidFill>
                  <a:prstClr val="black"/>
                </a:solidFill>
                <a:latin typeface="Times New Roman" panose="02020603050405020304" pitchFamily="18" charset="0"/>
                <a:cs typeface="Times New Roman" panose="02020603050405020304" pitchFamily="18" charset="0"/>
              </a:rPr>
              <a:t>20 Cores / 40 Threads on 2</a:t>
            </a:r>
            <a:r>
              <a:rPr lang="zh-CN" altLang="en-US" sz="1600" kern="0" dirty="0">
                <a:solidFill>
                  <a:prstClr val="black"/>
                </a:solidFill>
                <a:latin typeface="Times New Roman" panose="02020603050405020304" pitchFamily="18" charset="0"/>
                <a:cs typeface="Times New Roman" panose="02020603050405020304" pitchFamily="18" charset="0"/>
              </a:rPr>
              <a:t> </a:t>
            </a:r>
            <a:r>
              <a:rPr lang="en-US" altLang="zh-CN" sz="1600" kern="0" dirty="0">
                <a:solidFill>
                  <a:prstClr val="black"/>
                </a:solidFill>
                <a:latin typeface="Times New Roman" panose="02020603050405020304" pitchFamily="18" charset="0"/>
                <a:cs typeface="Times New Roman" panose="02020603050405020304" pitchFamily="18" charset="0"/>
              </a:rPr>
              <a:t>Sockets</a:t>
            </a:r>
          </a:p>
          <a:p>
            <a:pPr lvl="1" indent="-342882">
              <a:lnSpc>
                <a:spcPct val="135000"/>
              </a:lnSpc>
              <a:buSzPct val="80000"/>
              <a:buFont typeface="Wingdings" panose="05000000000000000000" pitchFamily="2" charset="2"/>
              <a:buChar char="p"/>
              <a:defRPr/>
            </a:pPr>
            <a:r>
              <a:rPr lang="en-US" altLang="zh-CN" sz="1600" kern="0" dirty="0">
                <a:solidFill>
                  <a:prstClr val="black"/>
                </a:solidFill>
                <a:latin typeface="Times New Roman" panose="02020603050405020304" pitchFamily="18" charset="0"/>
                <a:cs typeface="Times New Roman" panose="02020603050405020304" pitchFamily="18" charset="0"/>
              </a:rPr>
              <a:t>96GB of DDR4</a:t>
            </a:r>
            <a:endParaRPr kumimoji="1" lang="en-US" altLang="zh-CN" sz="20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000" b="1" kern="0" dirty="0">
                <a:solidFill>
                  <a:prstClr val="black"/>
                </a:solidFill>
                <a:latin typeface="Times New Roman" panose="02020603050405020304" pitchFamily="18" charset="0"/>
                <a:cs typeface="Times New Roman" panose="02020603050405020304" pitchFamily="18" charset="0"/>
              </a:rPr>
              <a:t>OS: </a:t>
            </a:r>
            <a:r>
              <a:rPr lang="en-US" altLang="zh-CN" sz="2000" kern="0" dirty="0">
                <a:solidFill>
                  <a:prstClr val="black"/>
                </a:solidFill>
                <a:latin typeface="Times New Roman" panose="02020603050405020304" pitchFamily="18" charset="0"/>
                <a:cs typeface="Times New Roman" panose="02020603050405020304" pitchFamily="18" charset="0"/>
              </a:rPr>
              <a:t>Ubuntu-20.04-LTS</a:t>
            </a: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000" b="1" kern="0" dirty="0">
                <a:solidFill>
                  <a:prstClr val="black"/>
                </a:solidFill>
                <a:latin typeface="Times New Roman" panose="02020603050405020304" pitchFamily="18" charset="0"/>
                <a:cs typeface="Times New Roman" panose="02020603050405020304" pitchFamily="18" charset="0"/>
              </a:rPr>
              <a:t>Networking</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Intel I350 Gigabit Network Connection</a:t>
            </a: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000" b="1" kern="0" dirty="0">
                <a:solidFill>
                  <a:prstClr val="black"/>
                </a:solidFill>
                <a:latin typeface="Times New Roman" panose="02020603050405020304" pitchFamily="18" charset="0"/>
                <a:cs typeface="Times New Roman" panose="02020603050405020304" pitchFamily="18" charset="0"/>
              </a:rPr>
              <a:t>Docker Deployment</a:t>
            </a:r>
          </a:p>
          <a:p>
            <a:pPr lvl="1" indent="-342882">
              <a:lnSpc>
                <a:spcPct val="135000"/>
              </a:lnSpc>
              <a:buSzPct val="80000"/>
              <a:buFont typeface="Wingdings" panose="05000000000000000000" pitchFamily="2" charset="2"/>
              <a:buChar char="p"/>
              <a:defRPr/>
            </a:pPr>
            <a:r>
              <a:rPr lang="en-US" altLang="zh-CN" sz="1800" i="1" kern="0" dirty="0">
                <a:solidFill>
                  <a:prstClr val="black"/>
                </a:solidFill>
                <a:latin typeface="Times New Roman" panose="02020603050405020304" pitchFamily="18" charset="0"/>
                <a:cs typeface="Times New Roman" panose="02020603050405020304" pitchFamily="18" charset="0"/>
              </a:rPr>
              <a:t>Client: </a:t>
            </a:r>
            <a:r>
              <a:rPr lang="en-US" altLang="zh-CN" sz="1800" kern="0" dirty="0">
                <a:solidFill>
                  <a:prstClr val="black"/>
                </a:solidFill>
                <a:latin typeface="Times New Roman" panose="02020603050405020304" pitchFamily="18" charset="0"/>
                <a:cs typeface="Times New Roman" panose="02020603050405020304" pitchFamily="18" charset="0"/>
              </a:rPr>
              <a:t>16-core container each</a:t>
            </a:r>
          </a:p>
          <a:p>
            <a:pPr lvl="1" indent="-342882">
              <a:lnSpc>
                <a:spcPct val="135000"/>
              </a:lnSpc>
              <a:buSzPct val="80000"/>
              <a:buFont typeface="Wingdings" panose="05000000000000000000" pitchFamily="2" charset="2"/>
              <a:buChar char="p"/>
              <a:defRPr/>
            </a:pPr>
            <a:r>
              <a:rPr lang="en-US" altLang="zh-CN" sz="1800" i="1" kern="0" dirty="0">
                <a:solidFill>
                  <a:prstClr val="black"/>
                </a:solidFill>
                <a:latin typeface="Times New Roman" panose="02020603050405020304" pitchFamily="18" charset="0"/>
                <a:cs typeface="Times New Roman" panose="02020603050405020304" pitchFamily="18" charset="0"/>
              </a:rPr>
              <a:t>Server: </a:t>
            </a:r>
            <a:r>
              <a:rPr lang="en-US" altLang="zh-CN" sz="1800" kern="0" dirty="0">
                <a:solidFill>
                  <a:prstClr val="black"/>
                </a:solidFill>
                <a:latin typeface="Times New Roman" panose="02020603050405020304" pitchFamily="18" charset="0"/>
                <a:cs typeface="Times New Roman" panose="02020603050405020304" pitchFamily="18" charset="0"/>
              </a:rPr>
              <a:t>4-core container each</a:t>
            </a:r>
          </a:p>
          <a:p>
            <a:pPr lvl="2" indent="-342882">
              <a:lnSpc>
                <a:spcPct val="135000"/>
              </a:lnSpc>
              <a:buSzPct val="80000"/>
              <a:buFont typeface="Wingdings" panose="05000000000000000000" pitchFamily="2" charset="2"/>
              <a:buChar char="p"/>
              <a:defRPr/>
            </a:pPr>
            <a:r>
              <a:rPr lang="en-US" altLang="zh-CN" sz="1600" i="1" kern="0" dirty="0">
                <a:solidFill>
                  <a:prstClr val="black"/>
                </a:solidFill>
                <a:latin typeface="Times New Roman" panose="02020603050405020304" pitchFamily="18" charset="0"/>
                <a:cs typeface="Times New Roman" panose="02020603050405020304" pitchFamily="18" charset="0"/>
              </a:rPr>
              <a:t>Service Config</a:t>
            </a:r>
            <a:r>
              <a:rPr lang="en-US" altLang="zh-CN" sz="1600" kern="0" dirty="0">
                <a:solidFill>
                  <a:prstClr val="black"/>
                </a:solidFill>
                <a:latin typeface="Times New Roman" panose="02020603050405020304" pitchFamily="18" charset="0"/>
                <a:cs typeface="Times New Roman" panose="02020603050405020304" pitchFamily="18" charset="0"/>
              </a:rPr>
              <a:t>: 4 Workers</a:t>
            </a:r>
          </a:p>
          <a:p>
            <a:pPr lvl="1" indent="-342882">
              <a:lnSpc>
                <a:spcPct val="135000"/>
              </a:lnSpc>
              <a:buSzPct val="80000"/>
              <a:buFont typeface="Wingdings" pitchFamily="2" charset="2"/>
              <a:buChar char="l"/>
              <a:defRPr/>
            </a:pPr>
            <a:endParaRPr kumimoji="1" lang="en-US" altLang="zh-CN" sz="18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pic>
        <p:nvPicPr>
          <p:cNvPr id="14" name="图片 13">
            <a:extLst>
              <a:ext uri="{FF2B5EF4-FFF2-40B4-BE49-F238E27FC236}">
                <a16:creationId xmlns:a16="http://schemas.microsoft.com/office/drawing/2014/main" id="{21EB1C8D-5B82-7015-D65A-3F943F1AB980}"/>
              </a:ext>
            </a:extLst>
          </p:cNvPr>
          <p:cNvPicPr>
            <a:picLocks noChangeAspect="1"/>
          </p:cNvPicPr>
          <p:nvPr/>
        </p:nvPicPr>
        <p:blipFill>
          <a:blip r:embed="rId3"/>
          <a:stretch>
            <a:fillRect/>
          </a:stretch>
        </p:blipFill>
        <p:spPr>
          <a:xfrm>
            <a:off x="7992519" y="1405156"/>
            <a:ext cx="3020317" cy="4047688"/>
          </a:xfrm>
          <a:prstGeom prst="rect">
            <a:avLst/>
          </a:prstGeom>
        </p:spPr>
      </p:pic>
      <p:sp>
        <p:nvSpPr>
          <p:cNvPr id="16" name="文本框 15">
            <a:extLst>
              <a:ext uri="{FF2B5EF4-FFF2-40B4-BE49-F238E27FC236}">
                <a16:creationId xmlns:a16="http://schemas.microsoft.com/office/drawing/2014/main" id="{9B207D96-9DC2-B831-E422-B6712E2DB360}"/>
              </a:ext>
            </a:extLst>
          </p:cNvPr>
          <p:cNvSpPr txBox="1"/>
          <p:nvPr/>
        </p:nvSpPr>
        <p:spPr>
          <a:xfrm>
            <a:off x="7038363" y="5568383"/>
            <a:ext cx="483176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14. </a:t>
            </a:r>
            <a:r>
              <a:rPr lang="en-US" altLang="zh-CN" i="1" dirty="0">
                <a:solidFill>
                  <a:prstClr val="black"/>
                </a:solidFill>
                <a:latin typeface="Times New Roman" panose="02020603050405020304" pitchFamily="18" charset="0"/>
                <a:ea typeface="新細明體"/>
                <a:cs typeface="Times New Roman" panose="02020603050405020304" pitchFamily="18" charset="0"/>
              </a:rPr>
              <a:t>Sample Segment of Barbell’s YAML Config</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Tree>
    <p:extLst>
      <p:ext uri="{BB962C8B-B14F-4D97-AF65-F5344CB8AC3E}">
        <p14:creationId xmlns:p14="http://schemas.microsoft.com/office/powerpoint/2010/main" val="3256103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8C931-D6FC-5D32-5883-06F8B3F23A0E}"/>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BC53383E-61FD-D8BC-048C-07C459AB03FC}"/>
              </a:ext>
            </a:extLst>
          </p:cNvPr>
          <p:cNvSpPr>
            <a:spLocks noGrp="1"/>
          </p:cNvSpPr>
          <p:nvPr>
            <p:ph type="title"/>
          </p:nvPr>
        </p:nvSpPr>
        <p:spPr>
          <a:xfrm>
            <a:off x="1296610" y="144466"/>
            <a:ext cx="10270977" cy="692151"/>
          </a:xfrm>
        </p:spPr>
        <p:txBody>
          <a:bodyPr/>
          <a:lstStyle/>
          <a:p>
            <a:r>
              <a:rPr lang="en-US" altLang="zh-TW" sz="3200" dirty="0"/>
              <a:t>Evaluation: Max Closed-Loop Throughput</a:t>
            </a:r>
            <a:endParaRPr lang="zh-TW" altLang="en-US" sz="3200" dirty="0"/>
          </a:p>
        </p:txBody>
      </p:sp>
      <p:sp>
        <p:nvSpPr>
          <p:cNvPr id="5" name="灯片编号占位符 1">
            <a:extLst>
              <a:ext uri="{FF2B5EF4-FFF2-40B4-BE49-F238E27FC236}">
                <a16:creationId xmlns:a16="http://schemas.microsoft.com/office/drawing/2014/main" id="{50545250-4963-A66F-00DA-EDCEBE7B8785}"/>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pic>
        <p:nvPicPr>
          <p:cNvPr id="6" name="图片 5">
            <a:extLst>
              <a:ext uri="{FF2B5EF4-FFF2-40B4-BE49-F238E27FC236}">
                <a16:creationId xmlns:a16="http://schemas.microsoft.com/office/drawing/2014/main" id="{56CBCC11-F3E1-4F0B-05D7-21E16F78F935}"/>
              </a:ext>
            </a:extLst>
          </p:cNvPr>
          <p:cNvPicPr>
            <a:picLocks noChangeAspect="1"/>
          </p:cNvPicPr>
          <p:nvPr/>
        </p:nvPicPr>
        <p:blipFill>
          <a:blip r:embed="rId3"/>
          <a:stretch>
            <a:fillRect/>
          </a:stretch>
        </p:blipFill>
        <p:spPr>
          <a:xfrm>
            <a:off x="3577240" y="1869888"/>
            <a:ext cx="5037520" cy="264950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文本框 7">
            <a:extLst>
              <a:ext uri="{FF2B5EF4-FFF2-40B4-BE49-F238E27FC236}">
                <a16:creationId xmlns:a16="http://schemas.microsoft.com/office/drawing/2014/main" id="{7A18657B-4287-7740-99E7-F95C8A3990A2}"/>
              </a:ext>
            </a:extLst>
          </p:cNvPr>
          <p:cNvSpPr txBox="1"/>
          <p:nvPr/>
        </p:nvSpPr>
        <p:spPr>
          <a:xfrm>
            <a:off x="3361335" y="1294192"/>
            <a:ext cx="546933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Table 1: Comparison of Max Closed-Loop Throughput</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
        <p:nvSpPr>
          <p:cNvPr id="10" name="文本框 9">
            <a:extLst>
              <a:ext uri="{FF2B5EF4-FFF2-40B4-BE49-F238E27FC236}">
                <a16:creationId xmlns:a16="http://schemas.microsoft.com/office/drawing/2014/main" id="{828795C6-3281-019C-0698-A75D56A6E30E}"/>
              </a:ext>
            </a:extLst>
          </p:cNvPr>
          <p:cNvSpPr txBox="1"/>
          <p:nvPr/>
        </p:nvSpPr>
        <p:spPr>
          <a:xfrm>
            <a:off x="2393348" y="4892403"/>
            <a:ext cx="7405304" cy="962636"/>
          </a:xfrm>
          <a:prstGeom prst="rect">
            <a:avLst/>
          </a:prstGeom>
          <a:solidFill>
            <a:schemeClr val="accent2">
              <a:lumMod val="20000"/>
              <a:lumOff val="80000"/>
            </a:schemeClr>
          </a:solidFill>
        </p:spPr>
        <p:txBody>
          <a:bodyPr wrap="square">
            <a:spAutoFit/>
          </a:bodyPr>
          <a:lstStyle/>
          <a:p>
            <a:pPr algn="ctr">
              <a:lnSpc>
                <a:spcPct val="135000"/>
              </a:lnSpc>
            </a:pPr>
            <a:r>
              <a:rPr lang="en-US" altLang="zh-CN" sz="2400" b="1" kern="0" dirty="0">
                <a:solidFill>
                  <a:srgbClr val="525252"/>
                </a:solidFill>
                <a:latin typeface="Times New Roman" panose="02020603050405020304" pitchFamily="18" charset="0"/>
                <a:cs typeface="Times New Roman" panose="02020603050405020304" pitchFamily="18" charset="0"/>
              </a:rPr>
              <a:t>Highlight:</a:t>
            </a:r>
            <a:br>
              <a:rPr lang="en-US" altLang="zh-CN" sz="2000" kern="0" dirty="0">
                <a:solidFill>
                  <a:prstClr val="black"/>
                </a:solidFill>
                <a:latin typeface="Times New Roman" panose="02020603050405020304" pitchFamily="18" charset="0"/>
                <a:cs typeface="Times New Roman" panose="02020603050405020304" pitchFamily="18" charset="0"/>
              </a:rPr>
            </a:br>
            <a:r>
              <a:rPr lang="en-US" altLang="zh-CN" sz="2000" b="1"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Barbell achieves comparable throughput to service-specific SOTA.</a:t>
            </a:r>
          </a:p>
        </p:txBody>
      </p:sp>
    </p:spTree>
    <p:extLst>
      <p:ext uri="{BB962C8B-B14F-4D97-AF65-F5344CB8AC3E}">
        <p14:creationId xmlns:p14="http://schemas.microsoft.com/office/powerpoint/2010/main" val="1236267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78AEF-CA95-2ADF-50A9-4F485D1C68E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EC6D5E77-656A-3878-AB79-540C44528CDB}"/>
              </a:ext>
            </a:extLst>
          </p:cNvPr>
          <p:cNvSpPr>
            <a:spLocks noGrp="1"/>
          </p:cNvSpPr>
          <p:nvPr>
            <p:ph type="title"/>
          </p:nvPr>
        </p:nvSpPr>
        <p:spPr>
          <a:xfrm>
            <a:off x="1296610" y="144466"/>
            <a:ext cx="10270977" cy="692151"/>
          </a:xfrm>
        </p:spPr>
        <p:txBody>
          <a:bodyPr/>
          <a:lstStyle/>
          <a:p>
            <a:r>
              <a:rPr lang="en-US" altLang="zh-TW" sz="3200" dirty="0"/>
              <a:t>Introduction</a:t>
            </a:r>
            <a:endParaRPr lang="zh-TW" altLang="en-US" sz="3200" dirty="0"/>
          </a:p>
        </p:txBody>
      </p:sp>
      <p:sp>
        <p:nvSpPr>
          <p:cNvPr id="5" name="灯片编号占位符 1">
            <a:extLst>
              <a:ext uri="{FF2B5EF4-FFF2-40B4-BE49-F238E27FC236}">
                <a16:creationId xmlns:a16="http://schemas.microsoft.com/office/drawing/2014/main" id="{E6CD4B80-0584-3F4B-AC65-66E3163BE787}"/>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746D64DD-2439-777A-D28C-176C13751E40}"/>
              </a:ext>
            </a:extLst>
          </p:cNvPr>
          <p:cNvSpPr txBox="1">
            <a:spLocks/>
          </p:cNvSpPr>
          <p:nvPr/>
        </p:nvSpPr>
        <p:spPr bwMode="auto">
          <a:xfrm>
            <a:off x="1296610" y="1153759"/>
            <a:ext cx="9911082" cy="20906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L</a:t>
            </a:r>
            <a:r>
              <a:rPr kumimoji="1" lang="en-US" altLang="zh-CN" sz="2400" b="1" i="0" u="none" strike="noStrike" kern="0" cap="none" spc="0" normalizeH="0" baseline="0" noProof="0" dirty="0" err="1">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oad</a:t>
            </a:r>
            <a:r>
              <a:rPr kumimoji="1" lang="en-US" altLang="zh-CN" sz="24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 Generator</a:t>
            </a:r>
          </a:p>
          <a:p>
            <a:pPr marR="0" lvl="1" algn="l" defTabSz="914400" rtl="0" eaLnBrk="1" fontAlgn="base" latinLnBrk="0" hangingPunct="1">
              <a:lnSpc>
                <a:spcPct val="135000"/>
              </a:lnSpc>
              <a:spcBef>
                <a:spcPct val="20000"/>
              </a:spcBef>
              <a:spcAft>
                <a:spcPct val="0"/>
              </a:spcAft>
              <a:buClr>
                <a:srgbClr val="0000FF"/>
              </a:buClr>
              <a:buSzPct val="90000"/>
              <a:buFont typeface="Wingdings" panose="05000000000000000000" pitchFamily="2" charset="2"/>
              <a:buChar char="p"/>
              <a:tabLst/>
              <a:defRPr/>
            </a:pPr>
            <a:r>
              <a:rPr lang="en-US" altLang="zh-CN" sz="1800" b="1" i="1" u="sng" kern="0" dirty="0">
                <a:solidFill>
                  <a:prstClr val="black"/>
                </a:solidFill>
                <a:latin typeface="Times New Roman" panose="02020603050405020304" pitchFamily="18" charset="0"/>
                <a:cs typeface="Times New Roman" panose="02020603050405020304" pitchFamily="18" charset="0"/>
              </a:rPr>
              <a:t>What</a:t>
            </a:r>
            <a:r>
              <a:rPr lang="en-US" altLang="zh-CN" sz="1800" kern="0" dirty="0">
                <a:solidFill>
                  <a:prstClr val="black"/>
                </a:solidFill>
                <a:latin typeface="Times New Roman" panose="02020603050405020304" pitchFamily="18" charset="0"/>
                <a:cs typeface="Times New Roman" panose="02020603050405020304" pitchFamily="18" charset="0"/>
              </a:rPr>
              <a:t>: A tool designed to </a:t>
            </a:r>
            <a:r>
              <a:rPr lang="en-US" altLang="zh-CN" sz="1800" b="1" i="1" kern="0" dirty="0">
                <a:solidFill>
                  <a:srgbClr val="C00000"/>
                </a:solidFill>
                <a:latin typeface="Times New Roman" panose="02020603050405020304" pitchFamily="18" charset="0"/>
                <a:cs typeface="Times New Roman" panose="02020603050405020304" pitchFamily="18" charset="0"/>
              </a:rPr>
              <a:t>simulate</a:t>
            </a:r>
            <a:r>
              <a:rPr kumimoji="1" lang="en-US" altLang="zh-CN" sz="1800" b="1" i="1" u="none" strike="noStrike" kern="0" cap="none" spc="0" normalizeH="0" baseline="0" noProof="0" dirty="0">
                <a:ln>
                  <a:noFill/>
                </a:ln>
                <a:solidFill>
                  <a:srgbClr val="C00000"/>
                </a:solidFill>
                <a:effectLst/>
                <a:uLnTx/>
                <a:uFillTx/>
                <a:latin typeface="Times New Roman" panose="02020603050405020304" pitchFamily="18" charset="0"/>
                <a:ea typeface="標楷體" pitchFamily="65" charset="-120"/>
                <a:cs typeface="Times New Roman" panose="02020603050405020304" pitchFamily="18" charset="0"/>
              </a:rPr>
              <a:t> realistic user behavior and traffic patterns</a:t>
            </a:r>
          </a:p>
          <a:p>
            <a:pPr marR="0" lvl="1" algn="l" defTabSz="914400" rtl="0" eaLnBrk="1" fontAlgn="base" latinLnBrk="0" hangingPunct="1">
              <a:lnSpc>
                <a:spcPct val="135000"/>
              </a:lnSpc>
              <a:spcBef>
                <a:spcPct val="20000"/>
              </a:spcBef>
              <a:spcAft>
                <a:spcPct val="0"/>
              </a:spcAft>
              <a:buClr>
                <a:srgbClr val="0000FF"/>
              </a:buClr>
              <a:buSzPct val="90000"/>
              <a:buFont typeface="Wingdings" panose="05000000000000000000" pitchFamily="2" charset="2"/>
              <a:buChar char="p"/>
              <a:tabLst/>
              <a:defRPr/>
            </a:pPr>
            <a:r>
              <a:rPr lang="en-US" altLang="zh-CN" sz="1800" b="1" i="1" u="sng" kern="0" dirty="0">
                <a:solidFill>
                  <a:prstClr val="black"/>
                </a:solidFill>
                <a:latin typeface="Times New Roman" panose="02020603050405020304" pitchFamily="18" charset="0"/>
                <a:cs typeface="Times New Roman" panose="02020603050405020304" pitchFamily="18" charset="0"/>
              </a:rPr>
              <a:t>How</a:t>
            </a:r>
            <a:r>
              <a:rPr lang="en-US" altLang="zh-CN" sz="1800" kern="0" dirty="0">
                <a:solidFill>
                  <a:prstClr val="black"/>
                </a:solidFill>
                <a:latin typeface="Times New Roman" panose="02020603050405020304" pitchFamily="18" charset="0"/>
                <a:cs typeface="Times New Roman" panose="02020603050405020304" pitchFamily="18" charset="0"/>
              </a:rPr>
              <a:t>:  Spawn workers to interact with </a:t>
            </a:r>
            <a:r>
              <a:rPr lang="en-US" altLang="zh-CN" sz="1800" i="1" kern="0" dirty="0">
                <a:solidFill>
                  <a:prstClr val="black"/>
                </a:solidFill>
                <a:latin typeface="Times New Roman" panose="02020603050405020304" pitchFamily="18" charset="0"/>
                <a:cs typeface="Times New Roman" panose="02020603050405020304" pitchFamily="18" charset="0"/>
              </a:rPr>
              <a:t>system under test (SUT), </a:t>
            </a:r>
            <a:r>
              <a:rPr lang="en-US" altLang="zh-CN" sz="1800" kern="0" dirty="0">
                <a:solidFill>
                  <a:prstClr val="black"/>
                </a:solidFill>
                <a:latin typeface="Times New Roman" panose="02020603050405020304" pitchFamily="18" charset="0"/>
                <a:cs typeface="Times New Roman" panose="02020603050405020304" pitchFamily="18" charset="0"/>
              </a:rPr>
              <a:t>and reports </a:t>
            </a:r>
            <a:r>
              <a:rPr lang="en-US" altLang="zh-CN" sz="1800" i="1" kern="0" dirty="0">
                <a:solidFill>
                  <a:prstClr val="black"/>
                </a:solidFill>
                <a:latin typeface="Times New Roman" panose="02020603050405020304" pitchFamily="18" charset="0"/>
                <a:cs typeface="Times New Roman" panose="02020603050405020304" pitchFamily="18" charset="0"/>
              </a:rPr>
              <a:t>key system metrics</a:t>
            </a:r>
            <a:endParaRPr kumimoji="1" lang="en-US" altLang="zh-CN" sz="1800"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a:p>
            <a:pPr marR="0" lvl="1" algn="l" defTabSz="914400" rtl="0" eaLnBrk="1" fontAlgn="base" latinLnBrk="0" hangingPunct="1">
              <a:lnSpc>
                <a:spcPct val="135000"/>
              </a:lnSpc>
              <a:spcBef>
                <a:spcPct val="20000"/>
              </a:spcBef>
              <a:spcAft>
                <a:spcPct val="0"/>
              </a:spcAft>
              <a:buClr>
                <a:srgbClr val="0000FF"/>
              </a:buClr>
              <a:buSzPct val="90000"/>
              <a:buFont typeface="Wingdings" panose="05000000000000000000" pitchFamily="2" charset="2"/>
              <a:buChar char="p"/>
              <a:tabLst/>
              <a:defRPr/>
            </a:pPr>
            <a:r>
              <a:rPr kumimoji="1" lang="en-US" altLang="zh-CN" sz="1800" b="1" i="1" u="sng"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Why</a:t>
            </a: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  Help </a:t>
            </a:r>
            <a:r>
              <a:rPr lang="en-US" altLang="zh-CN" sz="1800" kern="0" dirty="0">
                <a:solidFill>
                  <a:prstClr val="black"/>
                </a:solidFill>
                <a:latin typeface="Times New Roman" panose="02020603050405020304" pitchFamily="18" charset="0"/>
                <a:cs typeface="Times New Roman" panose="02020603050405020304" pitchFamily="18" charset="0"/>
              </a:rPr>
              <a:t>e</a:t>
            </a: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valuate system performance, scalability, and reliability under </a:t>
            </a:r>
            <a:r>
              <a:rPr kumimoji="1" lang="en-US" altLang="zh-CN" sz="180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realistic load</a:t>
            </a:r>
          </a:p>
          <a:p>
            <a:pPr marL="742913" marR="0" lvl="1" indent="-285737" algn="l" defTabSz="914400" rtl="0" eaLnBrk="1" fontAlgn="base" latinLnBrk="0" hangingPunct="1">
              <a:lnSpc>
                <a:spcPct val="135000"/>
              </a:lnSpc>
              <a:spcBef>
                <a:spcPct val="20000"/>
              </a:spcBef>
              <a:spcAft>
                <a:spcPct val="0"/>
              </a:spcAft>
              <a:buClr>
                <a:srgbClr val="0000FF"/>
              </a:buClr>
              <a:buSzPct val="90000"/>
              <a:buFont typeface="Arial" charset="0"/>
              <a:buChar char="–"/>
              <a:tabLst/>
              <a:defRPr/>
            </a:pPr>
            <a:endPar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
        <p:nvSpPr>
          <p:cNvPr id="11" name="文本框 10">
            <a:extLst>
              <a:ext uri="{FF2B5EF4-FFF2-40B4-BE49-F238E27FC236}">
                <a16:creationId xmlns:a16="http://schemas.microsoft.com/office/drawing/2014/main" id="{90257BE5-9444-9CA9-60E6-D897A41B9C45}"/>
              </a:ext>
            </a:extLst>
          </p:cNvPr>
          <p:cNvSpPr txBox="1"/>
          <p:nvPr/>
        </p:nvSpPr>
        <p:spPr>
          <a:xfrm>
            <a:off x="2788129" y="5610243"/>
            <a:ext cx="61185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1. Overview of a Load Generator</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grpSp>
        <p:nvGrpSpPr>
          <p:cNvPr id="32" name="组合 31">
            <a:extLst>
              <a:ext uri="{FF2B5EF4-FFF2-40B4-BE49-F238E27FC236}">
                <a16:creationId xmlns:a16="http://schemas.microsoft.com/office/drawing/2014/main" id="{B86C5A20-09BC-AB8D-7F6F-C0863372211F}"/>
              </a:ext>
            </a:extLst>
          </p:cNvPr>
          <p:cNvGrpSpPr/>
          <p:nvPr/>
        </p:nvGrpSpPr>
        <p:grpSpPr>
          <a:xfrm>
            <a:off x="1513090" y="3317950"/>
            <a:ext cx="9478122" cy="2218782"/>
            <a:chOff x="1788293" y="3307462"/>
            <a:chExt cx="9478122" cy="2218782"/>
          </a:xfrm>
        </p:grpSpPr>
        <p:grpSp>
          <p:nvGrpSpPr>
            <p:cNvPr id="25" name="组合 24">
              <a:extLst>
                <a:ext uri="{FF2B5EF4-FFF2-40B4-BE49-F238E27FC236}">
                  <a16:creationId xmlns:a16="http://schemas.microsoft.com/office/drawing/2014/main" id="{855ACC95-D045-0895-143F-D3710B5432D1}"/>
                </a:ext>
              </a:extLst>
            </p:cNvPr>
            <p:cNvGrpSpPr/>
            <p:nvPr/>
          </p:nvGrpSpPr>
          <p:grpSpPr>
            <a:xfrm>
              <a:off x="1788293" y="3307462"/>
              <a:ext cx="8308557" cy="2218782"/>
              <a:chOff x="1891064" y="3444986"/>
              <a:chExt cx="8308557" cy="2218782"/>
            </a:xfrm>
          </p:grpSpPr>
          <p:pic>
            <p:nvPicPr>
              <p:cNvPr id="4" name="图形 3" descr="用户 纯色填充">
                <a:extLst>
                  <a:ext uri="{FF2B5EF4-FFF2-40B4-BE49-F238E27FC236}">
                    <a16:creationId xmlns:a16="http://schemas.microsoft.com/office/drawing/2014/main" id="{853AF1B4-1E80-E06A-6296-070994D599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09099" y="4174722"/>
                <a:ext cx="759310" cy="759310"/>
              </a:xfrm>
              <a:prstGeom prst="rect">
                <a:avLst/>
              </a:prstGeom>
            </p:spPr>
          </p:pic>
          <p:pic>
            <p:nvPicPr>
              <p:cNvPr id="6" name="图形 5" descr="用户 纯色填充">
                <a:extLst>
                  <a:ext uri="{FF2B5EF4-FFF2-40B4-BE49-F238E27FC236}">
                    <a16:creationId xmlns:a16="http://schemas.microsoft.com/office/drawing/2014/main" id="{BAFAA320-D369-CD4B-FA95-4E463F9423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499" y="4904458"/>
                <a:ext cx="759310" cy="759310"/>
              </a:xfrm>
              <a:prstGeom prst="rect">
                <a:avLst/>
              </a:prstGeom>
            </p:spPr>
          </p:pic>
          <p:pic>
            <p:nvPicPr>
              <p:cNvPr id="7" name="图形 6" descr="数据库 纯色填充">
                <a:extLst>
                  <a:ext uri="{FF2B5EF4-FFF2-40B4-BE49-F238E27FC236}">
                    <a16:creationId xmlns:a16="http://schemas.microsoft.com/office/drawing/2014/main" id="{30A2C2F6-B89E-5CA4-6EF5-97BB4FF599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69885" y="3444986"/>
                <a:ext cx="729736" cy="729736"/>
              </a:xfrm>
              <a:prstGeom prst="rect">
                <a:avLst/>
              </a:prstGeom>
            </p:spPr>
          </p:pic>
          <p:sp>
            <p:nvSpPr>
              <p:cNvPr id="8" name="文本框 7">
                <a:extLst>
                  <a:ext uri="{FF2B5EF4-FFF2-40B4-BE49-F238E27FC236}">
                    <a16:creationId xmlns:a16="http://schemas.microsoft.com/office/drawing/2014/main" id="{1005C36A-F350-1E5F-619D-5E0C93179A5E}"/>
                  </a:ext>
                </a:extLst>
              </p:cNvPr>
              <p:cNvSpPr txBox="1"/>
              <p:nvPr/>
            </p:nvSpPr>
            <p:spPr>
              <a:xfrm>
                <a:off x="4212909" y="4270275"/>
                <a:ext cx="1281453" cy="646331"/>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b="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Load</a:t>
                </a:r>
              </a:p>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b="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Generator</a:t>
                </a:r>
                <a:endParaRPr kumimoji="1" lang="zh-CN" altLang="en-US" b="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sp>
            <p:nvSpPr>
              <p:cNvPr id="9" name="箭头: 左右 8">
                <a:extLst>
                  <a:ext uri="{FF2B5EF4-FFF2-40B4-BE49-F238E27FC236}">
                    <a16:creationId xmlns:a16="http://schemas.microsoft.com/office/drawing/2014/main" id="{7E0BDC83-708E-C592-94CD-D02ECB3C3CB7}"/>
                  </a:ext>
                </a:extLst>
              </p:cNvPr>
              <p:cNvSpPr/>
              <p:nvPr/>
            </p:nvSpPr>
            <p:spPr bwMode="auto">
              <a:xfrm>
                <a:off x="8497982" y="3698700"/>
                <a:ext cx="1043730" cy="222308"/>
              </a:xfrm>
              <a:prstGeom prst="leftRightArrow">
                <a:avLst/>
              </a:prstGeom>
              <a:no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sp>
            <p:nvSpPr>
              <p:cNvPr id="10" name="文本框 9">
                <a:extLst>
                  <a:ext uri="{FF2B5EF4-FFF2-40B4-BE49-F238E27FC236}">
                    <a16:creationId xmlns:a16="http://schemas.microsoft.com/office/drawing/2014/main" id="{0CD38204-EEA8-C6E0-987D-0417F0583FD0}"/>
                  </a:ext>
                </a:extLst>
              </p:cNvPr>
              <p:cNvSpPr txBox="1"/>
              <p:nvPr/>
            </p:nvSpPr>
            <p:spPr>
              <a:xfrm>
                <a:off x="6616466" y="3656753"/>
                <a:ext cx="1192633" cy="369332"/>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sz="180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Worker A</a:t>
                </a:r>
                <a:endParaRPr kumimoji="1" lang="zh-CN" altLang="en-US" sz="180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sp>
            <p:nvSpPr>
              <p:cNvPr id="12" name="文本框 11">
                <a:extLst>
                  <a:ext uri="{FF2B5EF4-FFF2-40B4-BE49-F238E27FC236}">
                    <a16:creationId xmlns:a16="http://schemas.microsoft.com/office/drawing/2014/main" id="{C9C7C6F4-AEA7-2897-9234-5B53E0B26B30}"/>
                  </a:ext>
                </a:extLst>
              </p:cNvPr>
              <p:cNvSpPr txBox="1"/>
              <p:nvPr/>
            </p:nvSpPr>
            <p:spPr>
              <a:xfrm>
                <a:off x="6622760" y="4386487"/>
                <a:ext cx="1192633" cy="369332"/>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sz="180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Worker B</a:t>
                </a:r>
                <a:endParaRPr kumimoji="1" lang="zh-CN" altLang="en-US" sz="180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sp>
            <p:nvSpPr>
              <p:cNvPr id="13" name="文本框 12">
                <a:extLst>
                  <a:ext uri="{FF2B5EF4-FFF2-40B4-BE49-F238E27FC236}">
                    <a16:creationId xmlns:a16="http://schemas.microsoft.com/office/drawing/2014/main" id="{6F0E6A88-064C-58C2-6D7B-5C8BFF9AF3F0}"/>
                  </a:ext>
                </a:extLst>
              </p:cNvPr>
              <p:cNvSpPr txBox="1"/>
              <p:nvPr/>
            </p:nvSpPr>
            <p:spPr>
              <a:xfrm>
                <a:off x="6616467" y="5116222"/>
                <a:ext cx="1192633" cy="369332"/>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Worker C</a:t>
                </a:r>
                <a:endParaRPr kumimoji="1" lang="zh-CN" altLang="en-US"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pic>
            <p:nvPicPr>
              <p:cNvPr id="14" name="图形 13" descr="用户 纯色填充">
                <a:extLst>
                  <a:ext uri="{FF2B5EF4-FFF2-40B4-BE49-F238E27FC236}">
                    <a16:creationId xmlns:a16="http://schemas.microsoft.com/office/drawing/2014/main" id="{50F00D90-7591-4D59-1DCE-55C0E33D049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10499" y="3444986"/>
                <a:ext cx="759310" cy="759310"/>
              </a:xfrm>
              <a:prstGeom prst="rect">
                <a:avLst/>
              </a:prstGeom>
            </p:spPr>
          </p:pic>
          <p:pic>
            <p:nvPicPr>
              <p:cNvPr id="15" name="图形 14" descr="数据库 纯色填充">
                <a:extLst>
                  <a:ext uri="{FF2B5EF4-FFF2-40B4-BE49-F238E27FC236}">
                    <a16:creationId xmlns:a16="http://schemas.microsoft.com/office/drawing/2014/main" id="{7FE7B5CB-F956-5BCF-121C-7520E3180C5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69885" y="4174722"/>
                <a:ext cx="729736" cy="729736"/>
              </a:xfrm>
              <a:prstGeom prst="rect">
                <a:avLst/>
              </a:prstGeom>
            </p:spPr>
          </p:pic>
          <p:sp>
            <p:nvSpPr>
              <p:cNvPr id="16" name="箭头: 左右 15">
                <a:extLst>
                  <a:ext uri="{FF2B5EF4-FFF2-40B4-BE49-F238E27FC236}">
                    <a16:creationId xmlns:a16="http://schemas.microsoft.com/office/drawing/2014/main" id="{713F87CA-CBE4-BEC0-49D6-2C602876CFA1}"/>
                  </a:ext>
                </a:extLst>
              </p:cNvPr>
              <p:cNvSpPr/>
              <p:nvPr/>
            </p:nvSpPr>
            <p:spPr bwMode="auto">
              <a:xfrm>
                <a:off x="8497982" y="4428436"/>
                <a:ext cx="1043730" cy="222308"/>
              </a:xfrm>
              <a:prstGeom prst="leftRightArrow">
                <a:avLst/>
              </a:prstGeom>
              <a:no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pic>
            <p:nvPicPr>
              <p:cNvPr id="17" name="图形 16" descr="数据库 纯色填充">
                <a:extLst>
                  <a:ext uri="{FF2B5EF4-FFF2-40B4-BE49-F238E27FC236}">
                    <a16:creationId xmlns:a16="http://schemas.microsoft.com/office/drawing/2014/main" id="{05874F31-90D8-1A50-FF30-2BA0E589DF9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69885" y="4934032"/>
                <a:ext cx="729736" cy="729736"/>
              </a:xfrm>
              <a:prstGeom prst="rect">
                <a:avLst/>
              </a:prstGeom>
            </p:spPr>
          </p:pic>
          <p:sp>
            <p:nvSpPr>
              <p:cNvPr id="18" name="箭头: 左右 17">
                <a:extLst>
                  <a:ext uri="{FF2B5EF4-FFF2-40B4-BE49-F238E27FC236}">
                    <a16:creationId xmlns:a16="http://schemas.microsoft.com/office/drawing/2014/main" id="{CC13194D-31B5-9FF4-0C3D-0173786F0915}"/>
                  </a:ext>
                </a:extLst>
              </p:cNvPr>
              <p:cNvSpPr/>
              <p:nvPr/>
            </p:nvSpPr>
            <p:spPr bwMode="auto">
              <a:xfrm>
                <a:off x="8497982" y="5187746"/>
                <a:ext cx="1043730" cy="222308"/>
              </a:xfrm>
              <a:prstGeom prst="leftRightArrow">
                <a:avLst/>
              </a:prstGeom>
              <a:no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sp>
            <p:nvSpPr>
              <p:cNvPr id="19" name="左大括号 18">
                <a:extLst>
                  <a:ext uri="{FF2B5EF4-FFF2-40B4-BE49-F238E27FC236}">
                    <a16:creationId xmlns:a16="http://schemas.microsoft.com/office/drawing/2014/main" id="{1B2F17D6-AE6D-5322-DF07-97A0AD5ABBF9}"/>
                  </a:ext>
                </a:extLst>
              </p:cNvPr>
              <p:cNvSpPr/>
              <p:nvPr/>
            </p:nvSpPr>
            <p:spPr bwMode="auto">
              <a:xfrm>
                <a:off x="6362494" y="3841419"/>
                <a:ext cx="288299" cy="1504045"/>
              </a:xfrm>
              <a:prstGeom prst="leftBrace">
                <a:avLst/>
              </a:prstGeom>
              <a:noFill/>
              <a:ln w="1587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zh-CN" altLang="en-US" sz="1800" b="1" i="0" u="none" strike="noStrike" cap="none" normalizeH="0" baseline="0">
                  <a:ln>
                    <a:noFill/>
                  </a:ln>
                  <a:solidFill>
                    <a:schemeClr val="tx1"/>
                  </a:solidFill>
                  <a:effectLst/>
                  <a:latin typeface="Arial" pitchFamily="34" charset="0"/>
                  <a:ea typeface="新細明體" pitchFamily="18" charset="-120"/>
                </a:endParaRPr>
              </a:p>
            </p:txBody>
          </p:sp>
          <p:cxnSp>
            <p:nvCxnSpPr>
              <p:cNvPr id="20" name="直接箭头连接符 19">
                <a:extLst>
                  <a:ext uri="{FF2B5EF4-FFF2-40B4-BE49-F238E27FC236}">
                    <a16:creationId xmlns:a16="http://schemas.microsoft.com/office/drawing/2014/main" id="{F70C9011-19C4-35B7-CAAB-47DC2F31C335}"/>
                  </a:ext>
                </a:extLst>
              </p:cNvPr>
              <p:cNvCxnSpPr>
                <a:cxnSpLocks/>
                <a:stCxn id="8" idx="3"/>
                <a:endCxn id="19" idx="1"/>
              </p:cNvCxnSpPr>
              <p:nvPr/>
            </p:nvCxnSpPr>
            <p:spPr bwMode="auto">
              <a:xfrm>
                <a:off x="5494362" y="4593441"/>
                <a:ext cx="868132" cy="1"/>
              </a:xfrm>
              <a:prstGeom prst="straightConnector1">
                <a:avLst/>
              </a:prstGeom>
              <a:noFill/>
              <a:ln w="19050" cap="flat" cmpd="sng" algn="ctr">
                <a:solidFill>
                  <a:schemeClr val="tx1"/>
                </a:solidFill>
                <a:prstDash val="solid"/>
                <a:round/>
                <a:headEnd type="diamond" w="med" len="med"/>
                <a:tailEnd type="triangle" w="med" len="med"/>
              </a:ln>
              <a:effectLst/>
            </p:spPr>
          </p:cxnSp>
          <p:sp>
            <p:nvSpPr>
              <p:cNvPr id="21" name="文本框 20">
                <a:extLst>
                  <a:ext uri="{FF2B5EF4-FFF2-40B4-BE49-F238E27FC236}">
                    <a16:creationId xmlns:a16="http://schemas.microsoft.com/office/drawing/2014/main" id="{15394AFD-AE9B-2A07-B58D-D3E8C66DBE43}"/>
                  </a:ext>
                </a:extLst>
              </p:cNvPr>
              <p:cNvSpPr txBox="1"/>
              <p:nvPr/>
            </p:nvSpPr>
            <p:spPr>
              <a:xfrm>
                <a:off x="5512829" y="4237995"/>
                <a:ext cx="831198" cy="338554"/>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sz="1600" i="1" dirty="0">
                    <a:latin typeface="Times New Roman" panose="02020603050405020304" pitchFamily="18" charset="0"/>
                    <a:ea typeface="新細明體" pitchFamily="18" charset="-120"/>
                    <a:cs typeface="Times New Roman" panose="02020603050405020304" pitchFamily="18" charset="0"/>
                  </a:rPr>
                  <a:t>s</a:t>
                </a:r>
                <a:r>
                  <a:rPr kumimoji="1" lang="en-US" altLang="zh-CN" sz="1600" i="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pawns</a:t>
                </a:r>
                <a:endParaRPr kumimoji="1" lang="zh-CN" altLang="en-US" sz="1600" i="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cxnSp>
            <p:nvCxnSpPr>
              <p:cNvPr id="22" name="直接箭头连接符 21">
                <a:extLst>
                  <a:ext uri="{FF2B5EF4-FFF2-40B4-BE49-F238E27FC236}">
                    <a16:creationId xmlns:a16="http://schemas.microsoft.com/office/drawing/2014/main" id="{F60944AA-B035-5F49-2A65-819D93A1990B}"/>
                  </a:ext>
                </a:extLst>
              </p:cNvPr>
              <p:cNvCxnSpPr>
                <a:cxnSpLocks/>
                <a:stCxn id="8" idx="1"/>
                <a:endCxn id="24" idx="3"/>
              </p:cNvCxnSpPr>
              <p:nvPr/>
            </p:nvCxnSpPr>
            <p:spPr bwMode="auto">
              <a:xfrm flipH="1">
                <a:off x="3238968" y="4593441"/>
                <a:ext cx="973941" cy="0"/>
              </a:xfrm>
              <a:prstGeom prst="straightConnector1">
                <a:avLst/>
              </a:prstGeom>
              <a:noFill/>
              <a:ln w="19050" cap="flat" cmpd="sng" algn="ctr">
                <a:solidFill>
                  <a:schemeClr val="tx1"/>
                </a:solidFill>
                <a:prstDash val="solid"/>
                <a:round/>
                <a:headEnd type="diamond" w="med" len="med"/>
                <a:tailEnd type="triangle" w="med" len="med"/>
              </a:ln>
              <a:effectLst/>
            </p:spPr>
          </p:cxnSp>
          <p:sp>
            <p:nvSpPr>
              <p:cNvPr id="23" name="文本框 22">
                <a:extLst>
                  <a:ext uri="{FF2B5EF4-FFF2-40B4-BE49-F238E27FC236}">
                    <a16:creationId xmlns:a16="http://schemas.microsoft.com/office/drawing/2014/main" id="{6E42D37C-F126-08BE-7D40-8CFE30A3EB9E}"/>
                  </a:ext>
                </a:extLst>
              </p:cNvPr>
              <p:cNvSpPr txBox="1"/>
              <p:nvPr/>
            </p:nvSpPr>
            <p:spPr>
              <a:xfrm>
                <a:off x="3310339" y="4232599"/>
                <a:ext cx="831198" cy="338554"/>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sz="1600" i="1" dirty="0">
                    <a:latin typeface="Times New Roman" panose="02020603050405020304" pitchFamily="18" charset="0"/>
                    <a:ea typeface="新細明體" pitchFamily="18" charset="-120"/>
                    <a:cs typeface="Times New Roman" panose="02020603050405020304" pitchFamily="18" charset="0"/>
                  </a:rPr>
                  <a:t>reports</a:t>
                </a:r>
                <a:endParaRPr kumimoji="1" lang="zh-CN" altLang="en-US" sz="1600" i="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sp>
            <p:nvSpPr>
              <p:cNvPr id="24" name="文本框 23">
                <a:extLst>
                  <a:ext uri="{FF2B5EF4-FFF2-40B4-BE49-F238E27FC236}">
                    <a16:creationId xmlns:a16="http://schemas.microsoft.com/office/drawing/2014/main" id="{461B834D-7168-E752-1816-6A37696CD487}"/>
                  </a:ext>
                </a:extLst>
              </p:cNvPr>
              <p:cNvSpPr txBox="1"/>
              <p:nvPr/>
            </p:nvSpPr>
            <p:spPr>
              <a:xfrm>
                <a:off x="1891064" y="4270275"/>
                <a:ext cx="1347904" cy="646331"/>
              </a:xfrm>
              <a:prstGeom prst="rect">
                <a:avLst/>
              </a:prstGeom>
              <a:noFill/>
            </p:spPr>
            <p:txBody>
              <a:bodyPr wrap="square">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sz="1800" b="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Key System</a:t>
                </a:r>
              </a:p>
              <a:p>
                <a:pPr marL="0" marR="0" indent="0" algn="ctr" defTabSz="914400" rtl="0" eaLnBrk="1" fontAlgn="base" latinLnBrk="0" hangingPunct="1">
                  <a:lnSpc>
                    <a:spcPct val="100000"/>
                  </a:lnSpc>
                  <a:spcBef>
                    <a:spcPct val="0"/>
                  </a:spcBef>
                  <a:spcAft>
                    <a:spcPct val="0"/>
                  </a:spcAft>
                  <a:buClrTx/>
                  <a:buSzTx/>
                  <a:buFontTx/>
                  <a:buNone/>
                  <a:tabLst/>
                </a:pPr>
                <a:r>
                  <a:rPr kumimoji="1" lang="en-US" altLang="zh-CN" b="1" dirty="0">
                    <a:latin typeface="Times New Roman" panose="02020603050405020304" pitchFamily="18" charset="0"/>
                    <a:ea typeface="新細明體" pitchFamily="18" charset="-120"/>
                    <a:cs typeface="Times New Roman" panose="02020603050405020304" pitchFamily="18" charset="0"/>
                  </a:rPr>
                  <a:t>Metrics</a:t>
                </a:r>
                <a:endParaRPr kumimoji="1" lang="zh-CN" altLang="en-US" sz="1800" b="1"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p:txBody>
          </p:sp>
        </p:grpSp>
        <p:sp>
          <p:nvSpPr>
            <p:cNvPr id="27" name="文本框 26">
              <a:extLst>
                <a:ext uri="{FF2B5EF4-FFF2-40B4-BE49-F238E27FC236}">
                  <a16:creationId xmlns:a16="http://schemas.microsoft.com/office/drawing/2014/main" id="{F620CAAC-A6DD-669C-8030-3205AF1EF318}"/>
                </a:ext>
              </a:extLst>
            </p:cNvPr>
            <p:cNvSpPr txBox="1"/>
            <p:nvPr/>
          </p:nvSpPr>
          <p:spPr>
            <a:xfrm>
              <a:off x="10002104" y="3475602"/>
              <a:ext cx="1074839" cy="369332"/>
            </a:xfrm>
            <a:prstGeom prst="rect">
              <a:avLst/>
            </a:prstGeom>
            <a:noFill/>
          </p:spPr>
          <p:txBody>
            <a:bodyPr wrap="square">
              <a:spAutoFit/>
            </a:bodyPr>
            <a:lstStyle/>
            <a:p>
              <a:pPr algn="ct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RDBMS</a:t>
              </a:r>
              <a:endParaRPr lang="zh-CN" altLang="en-US" dirty="0"/>
            </a:p>
          </p:txBody>
        </p:sp>
        <p:sp>
          <p:nvSpPr>
            <p:cNvPr id="29" name="文本框 28">
              <a:extLst>
                <a:ext uri="{FF2B5EF4-FFF2-40B4-BE49-F238E27FC236}">
                  <a16:creationId xmlns:a16="http://schemas.microsoft.com/office/drawing/2014/main" id="{732A4DB5-EA0E-A191-CE45-559CDE6FCA57}"/>
                </a:ext>
              </a:extLst>
            </p:cNvPr>
            <p:cNvSpPr txBox="1"/>
            <p:nvPr/>
          </p:nvSpPr>
          <p:spPr>
            <a:xfrm>
              <a:off x="9872794" y="4217400"/>
              <a:ext cx="1393621" cy="369332"/>
            </a:xfrm>
            <a:prstGeom prst="rect">
              <a:avLst/>
            </a:prstGeom>
            <a:noFill/>
          </p:spPr>
          <p:txBody>
            <a:bodyPr wrap="square">
              <a:spAutoFit/>
            </a:bodyPr>
            <a:lstStyle/>
            <a:p>
              <a:pPr algn="ct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Web Search</a:t>
              </a:r>
              <a:endParaRPr lang="zh-CN" altLang="en-US" dirty="0"/>
            </a:p>
          </p:txBody>
        </p:sp>
        <p:sp>
          <p:nvSpPr>
            <p:cNvPr id="31" name="文本框 30">
              <a:extLst>
                <a:ext uri="{FF2B5EF4-FFF2-40B4-BE49-F238E27FC236}">
                  <a16:creationId xmlns:a16="http://schemas.microsoft.com/office/drawing/2014/main" id="{1C295B9E-C543-AF40-93CF-5E2E3BA32EE0}"/>
                </a:ext>
              </a:extLst>
            </p:cNvPr>
            <p:cNvSpPr txBox="1"/>
            <p:nvPr/>
          </p:nvSpPr>
          <p:spPr>
            <a:xfrm>
              <a:off x="9835044" y="4961923"/>
              <a:ext cx="1336335" cy="369332"/>
            </a:xfrm>
            <a:prstGeom prst="rect">
              <a:avLst/>
            </a:prstGeom>
            <a:noFill/>
          </p:spPr>
          <p:txBody>
            <a:bodyPr wrap="square">
              <a:spAutoFit/>
            </a:bodyPr>
            <a:lstStyle/>
            <a:p>
              <a:pPr algn="ct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Caching</a:t>
              </a:r>
              <a:endParaRPr lang="zh-CN" altLang="en-US" dirty="0"/>
            </a:p>
          </p:txBody>
        </p:sp>
      </p:grpSp>
    </p:spTree>
    <p:extLst>
      <p:ext uri="{BB962C8B-B14F-4D97-AF65-F5344CB8AC3E}">
        <p14:creationId xmlns:p14="http://schemas.microsoft.com/office/powerpoint/2010/main" val="1421314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12611-1288-28F0-B5EE-5BB201648FE1}"/>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09F5BF8-EDED-4BE1-12EA-84A800A207A0}"/>
              </a:ext>
            </a:extLst>
          </p:cNvPr>
          <p:cNvSpPr>
            <a:spLocks noGrp="1"/>
          </p:cNvSpPr>
          <p:nvPr>
            <p:ph type="title"/>
          </p:nvPr>
        </p:nvSpPr>
        <p:spPr>
          <a:xfrm>
            <a:off x="1296610" y="144466"/>
            <a:ext cx="10270977" cy="692151"/>
          </a:xfrm>
        </p:spPr>
        <p:txBody>
          <a:bodyPr/>
          <a:lstStyle/>
          <a:p>
            <a:r>
              <a:rPr lang="en-US" altLang="zh-TW" sz="3200" dirty="0"/>
              <a:t>Evaluation: Open-Loop Latency Measurement</a:t>
            </a:r>
            <a:endParaRPr lang="zh-TW" altLang="en-US" sz="3200" dirty="0"/>
          </a:p>
        </p:txBody>
      </p:sp>
      <p:sp>
        <p:nvSpPr>
          <p:cNvPr id="5" name="灯片编号占位符 1">
            <a:extLst>
              <a:ext uri="{FF2B5EF4-FFF2-40B4-BE49-F238E27FC236}">
                <a16:creationId xmlns:a16="http://schemas.microsoft.com/office/drawing/2014/main" id="{14F0F7FF-49A8-4980-DDDC-0AD691DBB152}"/>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grpSp>
        <p:nvGrpSpPr>
          <p:cNvPr id="9" name="组合 8">
            <a:extLst>
              <a:ext uri="{FF2B5EF4-FFF2-40B4-BE49-F238E27FC236}">
                <a16:creationId xmlns:a16="http://schemas.microsoft.com/office/drawing/2014/main" id="{953F60DF-B291-7251-ED4E-B5B198FB2BCE}"/>
              </a:ext>
            </a:extLst>
          </p:cNvPr>
          <p:cNvGrpSpPr/>
          <p:nvPr/>
        </p:nvGrpSpPr>
        <p:grpSpPr>
          <a:xfrm>
            <a:off x="1446006" y="1296099"/>
            <a:ext cx="8599196" cy="2206305"/>
            <a:chOff x="1088649" y="1723938"/>
            <a:chExt cx="9238199" cy="2462806"/>
          </a:xfrm>
        </p:grpSpPr>
        <p:pic>
          <p:nvPicPr>
            <p:cNvPr id="6" name="图片 5">
              <a:extLst>
                <a:ext uri="{FF2B5EF4-FFF2-40B4-BE49-F238E27FC236}">
                  <a16:creationId xmlns:a16="http://schemas.microsoft.com/office/drawing/2014/main" id="{4D8E7D53-4C3B-3090-BAE1-44C2C5C5177D}"/>
                </a:ext>
              </a:extLst>
            </p:cNvPr>
            <p:cNvPicPr>
              <a:picLocks noChangeAspect="1"/>
            </p:cNvPicPr>
            <p:nvPr/>
          </p:nvPicPr>
          <p:blipFill>
            <a:blip r:embed="rId3"/>
            <a:stretch>
              <a:fillRect/>
            </a:stretch>
          </p:blipFill>
          <p:spPr>
            <a:xfrm>
              <a:off x="1088649" y="1723938"/>
              <a:ext cx="6144677" cy="2462806"/>
            </a:xfrm>
            <a:prstGeom prst="rect">
              <a:avLst/>
            </a:prstGeom>
          </p:spPr>
        </p:pic>
        <p:pic>
          <p:nvPicPr>
            <p:cNvPr id="8" name="图片 7">
              <a:extLst>
                <a:ext uri="{FF2B5EF4-FFF2-40B4-BE49-F238E27FC236}">
                  <a16:creationId xmlns:a16="http://schemas.microsoft.com/office/drawing/2014/main" id="{52E67482-9108-F785-584F-7D70A660E526}"/>
                </a:ext>
              </a:extLst>
            </p:cNvPr>
            <p:cNvPicPr>
              <a:picLocks noChangeAspect="1"/>
            </p:cNvPicPr>
            <p:nvPr/>
          </p:nvPicPr>
          <p:blipFill>
            <a:blip r:embed="rId4"/>
            <a:stretch>
              <a:fillRect/>
            </a:stretch>
          </p:blipFill>
          <p:spPr>
            <a:xfrm>
              <a:off x="7434375" y="1723938"/>
              <a:ext cx="2892473" cy="2457901"/>
            </a:xfrm>
            <a:prstGeom prst="rect">
              <a:avLst/>
            </a:prstGeom>
          </p:spPr>
        </p:pic>
      </p:grpSp>
      <p:sp>
        <p:nvSpPr>
          <p:cNvPr id="11" name="文本框 10">
            <a:extLst>
              <a:ext uri="{FF2B5EF4-FFF2-40B4-BE49-F238E27FC236}">
                <a16:creationId xmlns:a16="http://schemas.microsoft.com/office/drawing/2014/main" id="{49E43AFF-EAD5-FB40-C8C9-185C0DEC94CE}"/>
              </a:ext>
            </a:extLst>
          </p:cNvPr>
          <p:cNvSpPr txBox="1"/>
          <p:nvPr/>
        </p:nvSpPr>
        <p:spPr>
          <a:xfrm>
            <a:off x="2909492" y="3542234"/>
            <a:ext cx="637301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15. </a:t>
            </a:r>
            <a:r>
              <a:rPr lang="en-US" altLang="zh-CN" i="1" dirty="0">
                <a:solidFill>
                  <a:prstClr val="black"/>
                </a:solidFill>
                <a:latin typeface="Times New Roman" panose="02020603050405020304" pitchFamily="18" charset="0"/>
                <a:ea typeface="新細明體"/>
                <a:cs typeface="Times New Roman" panose="02020603050405020304" pitchFamily="18" charset="0"/>
              </a:rPr>
              <a:t>99</a:t>
            </a:r>
            <a:r>
              <a:rPr lang="en-US" altLang="zh-CN" i="1" baseline="30000" dirty="0">
                <a:solidFill>
                  <a:prstClr val="black"/>
                </a:solidFill>
                <a:latin typeface="Times New Roman" panose="02020603050405020304" pitchFamily="18" charset="0"/>
                <a:ea typeface="新細明體"/>
                <a:cs typeface="Times New Roman" panose="02020603050405020304" pitchFamily="18" charset="0"/>
              </a:rPr>
              <a:t>th</a:t>
            </a:r>
            <a:r>
              <a:rPr lang="en-US" altLang="zh-CN" i="1" dirty="0">
                <a:solidFill>
                  <a:prstClr val="black"/>
                </a:solidFill>
                <a:latin typeface="Times New Roman" panose="02020603050405020304" pitchFamily="18" charset="0"/>
                <a:ea typeface="新細明體"/>
                <a:cs typeface="Times New Roman" panose="02020603050405020304" pitchFamily="18" charset="0"/>
              </a:rPr>
              <a:t> Percentile of latency (tail latency) with increasing RPS.</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
        <p:nvSpPr>
          <p:cNvPr id="13" name="文本框 12">
            <a:extLst>
              <a:ext uri="{FF2B5EF4-FFF2-40B4-BE49-F238E27FC236}">
                <a16:creationId xmlns:a16="http://schemas.microsoft.com/office/drawing/2014/main" id="{03DA22CA-8825-0CE7-A1BA-2279B7D6CEB8}"/>
              </a:ext>
            </a:extLst>
          </p:cNvPr>
          <p:cNvSpPr txBox="1"/>
          <p:nvPr/>
        </p:nvSpPr>
        <p:spPr>
          <a:xfrm>
            <a:off x="2999608" y="4114502"/>
            <a:ext cx="6192784" cy="1793633"/>
          </a:xfrm>
          <a:prstGeom prst="rect">
            <a:avLst/>
          </a:prstGeom>
          <a:solidFill>
            <a:schemeClr val="accent2">
              <a:lumMod val="20000"/>
              <a:lumOff val="80000"/>
            </a:schemeClr>
          </a:solidFill>
        </p:spPr>
        <p:txBody>
          <a:bodyPr wrap="square">
            <a:spAutoFit/>
          </a:bodyPr>
          <a:lstStyle/>
          <a:p>
            <a:pPr algn="ctr">
              <a:lnSpc>
                <a:spcPct val="135000"/>
              </a:lnSpc>
            </a:pPr>
            <a:r>
              <a:rPr lang="en-US" altLang="zh-CN" sz="2400" b="1" kern="0" dirty="0">
                <a:solidFill>
                  <a:srgbClr val="525252"/>
                </a:solidFill>
                <a:latin typeface="Times New Roman" panose="02020603050405020304" pitchFamily="18" charset="0"/>
                <a:cs typeface="Times New Roman" panose="02020603050405020304" pitchFamily="18" charset="0"/>
              </a:rPr>
              <a:t>Highlight:</a:t>
            </a:r>
            <a:br>
              <a:rPr lang="en-US" altLang="zh-CN" sz="2000" kern="0" dirty="0">
                <a:solidFill>
                  <a:prstClr val="black"/>
                </a:solidFill>
                <a:latin typeface="Times New Roman" panose="02020603050405020304" pitchFamily="18" charset="0"/>
                <a:cs typeface="Times New Roman" panose="02020603050405020304" pitchFamily="18" charset="0"/>
              </a:rPr>
            </a:br>
            <a:r>
              <a:rPr lang="en-US" altLang="zh-CN" sz="2000" b="1"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Barbell accurately measures latency under both low and extremely high throughput (server-side queueing delay).</a:t>
            </a:r>
          </a:p>
          <a:p>
            <a:pPr algn="ctr">
              <a:lnSpc>
                <a:spcPct val="135000"/>
              </a:lnSpc>
            </a:pPr>
            <a:r>
              <a:rPr lang="en-US" altLang="zh-CN" sz="2000" b="1" kern="0" dirty="0">
                <a:solidFill>
                  <a:prstClr val="black"/>
                </a:solidFill>
                <a:latin typeface="Times New Roman" panose="02020603050405020304" pitchFamily="18" charset="0"/>
                <a:cs typeface="Times New Roman" panose="02020603050405020304" pitchFamily="18" charset="0"/>
              </a:rPr>
              <a:t>2. </a:t>
            </a:r>
            <a:r>
              <a:rPr lang="en-US" altLang="zh-CN" sz="2000" kern="0" dirty="0">
                <a:solidFill>
                  <a:prstClr val="black"/>
                </a:solidFill>
                <a:latin typeface="Times New Roman" panose="02020603050405020304" pitchFamily="18" charset="0"/>
                <a:cs typeface="Times New Roman" panose="02020603050405020304" pitchFamily="18" charset="0"/>
              </a:rPr>
              <a:t>Barbell achieves lower client-side jitters.</a:t>
            </a:r>
          </a:p>
        </p:txBody>
      </p:sp>
    </p:spTree>
    <p:extLst>
      <p:ext uri="{BB962C8B-B14F-4D97-AF65-F5344CB8AC3E}">
        <p14:creationId xmlns:p14="http://schemas.microsoft.com/office/powerpoint/2010/main" val="2596860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CB021-0F13-79D9-6420-D16E51B35785}"/>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9C0487A9-416E-1C6B-416C-3945A7B94C1C}"/>
              </a:ext>
            </a:extLst>
          </p:cNvPr>
          <p:cNvSpPr>
            <a:spLocks noGrp="1"/>
          </p:cNvSpPr>
          <p:nvPr>
            <p:ph type="title"/>
          </p:nvPr>
        </p:nvSpPr>
        <p:spPr>
          <a:xfrm>
            <a:off x="1296610" y="144466"/>
            <a:ext cx="10270977" cy="692151"/>
          </a:xfrm>
        </p:spPr>
        <p:txBody>
          <a:bodyPr/>
          <a:lstStyle/>
          <a:p>
            <a:r>
              <a:rPr lang="en-US" altLang="zh-TW" sz="3200" dirty="0"/>
              <a:t>Evaluation: Complex Load Pattern Generation (Fig 2)</a:t>
            </a:r>
            <a:endParaRPr lang="zh-TW" altLang="en-US" sz="3200" dirty="0"/>
          </a:p>
        </p:txBody>
      </p:sp>
      <p:sp>
        <p:nvSpPr>
          <p:cNvPr id="5" name="灯片编号占位符 1">
            <a:extLst>
              <a:ext uri="{FF2B5EF4-FFF2-40B4-BE49-F238E27FC236}">
                <a16:creationId xmlns:a16="http://schemas.microsoft.com/office/drawing/2014/main" id="{0A9BCF84-17F9-FF5E-DB1B-AF8775E0C585}"/>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pic>
        <p:nvPicPr>
          <p:cNvPr id="6" name="图片 5">
            <a:extLst>
              <a:ext uri="{FF2B5EF4-FFF2-40B4-BE49-F238E27FC236}">
                <a16:creationId xmlns:a16="http://schemas.microsoft.com/office/drawing/2014/main" id="{E499A5A5-6326-24E7-F289-C527E4FFD4E6}"/>
              </a:ext>
            </a:extLst>
          </p:cNvPr>
          <p:cNvPicPr>
            <a:picLocks noChangeAspect="1"/>
          </p:cNvPicPr>
          <p:nvPr/>
        </p:nvPicPr>
        <p:blipFill>
          <a:blip r:embed="rId3"/>
          <a:stretch>
            <a:fillRect/>
          </a:stretch>
        </p:blipFill>
        <p:spPr>
          <a:xfrm>
            <a:off x="1296610" y="1778929"/>
            <a:ext cx="4823989" cy="1594194"/>
          </a:xfrm>
          <a:prstGeom prst="rect">
            <a:avLst/>
          </a:prstGeom>
        </p:spPr>
      </p:pic>
      <p:grpSp>
        <p:nvGrpSpPr>
          <p:cNvPr id="13" name="组合 12">
            <a:extLst>
              <a:ext uri="{FF2B5EF4-FFF2-40B4-BE49-F238E27FC236}">
                <a16:creationId xmlns:a16="http://schemas.microsoft.com/office/drawing/2014/main" id="{C618EF1C-1A70-6719-0BB0-EFCDD385237C}"/>
              </a:ext>
            </a:extLst>
          </p:cNvPr>
          <p:cNvGrpSpPr/>
          <p:nvPr/>
        </p:nvGrpSpPr>
        <p:grpSpPr>
          <a:xfrm>
            <a:off x="1296610" y="4196194"/>
            <a:ext cx="5824756" cy="1600599"/>
            <a:chOff x="1041633" y="3965496"/>
            <a:chExt cx="6183601" cy="1773144"/>
          </a:xfrm>
        </p:grpSpPr>
        <p:pic>
          <p:nvPicPr>
            <p:cNvPr id="8" name="图片 7">
              <a:extLst>
                <a:ext uri="{FF2B5EF4-FFF2-40B4-BE49-F238E27FC236}">
                  <a16:creationId xmlns:a16="http://schemas.microsoft.com/office/drawing/2014/main" id="{0F9E12C4-81C9-FFD2-756D-CAC4AB479FD9}"/>
                </a:ext>
              </a:extLst>
            </p:cNvPr>
            <p:cNvPicPr>
              <a:picLocks noChangeAspect="1"/>
            </p:cNvPicPr>
            <p:nvPr/>
          </p:nvPicPr>
          <p:blipFill>
            <a:blip r:embed="rId4"/>
            <a:stretch>
              <a:fillRect/>
            </a:stretch>
          </p:blipFill>
          <p:spPr>
            <a:xfrm>
              <a:off x="1041633" y="3965496"/>
              <a:ext cx="3257725" cy="1773144"/>
            </a:xfrm>
            <a:prstGeom prst="rect">
              <a:avLst/>
            </a:prstGeom>
          </p:spPr>
        </p:pic>
        <p:pic>
          <p:nvPicPr>
            <p:cNvPr id="10" name="图片 9">
              <a:extLst>
                <a:ext uri="{FF2B5EF4-FFF2-40B4-BE49-F238E27FC236}">
                  <a16:creationId xmlns:a16="http://schemas.microsoft.com/office/drawing/2014/main" id="{B3D22B62-DFDA-8F47-748B-6E9D88D57A7B}"/>
                </a:ext>
              </a:extLst>
            </p:cNvPr>
            <p:cNvPicPr>
              <a:picLocks noChangeAspect="1"/>
            </p:cNvPicPr>
            <p:nvPr/>
          </p:nvPicPr>
          <p:blipFill>
            <a:blip r:embed="rId5"/>
            <a:stretch>
              <a:fillRect/>
            </a:stretch>
          </p:blipFill>
          <p:spPr>
            <a:xfrm>
              <a:off x="4530056" y="3965496"/>
              <a:ext cx="2695178" cy="1773144"/>
            </a:xfrm>
            <a:prstGeom prst="rect">
              <a:avLst/>
            </a:prstGeom>
          </p:spPr>
        </p:pic>
      </p:grpSp>
      <p:sp>
        <p:nvSpPr>
          <p:cNvPr id="12" name="內容版面配置區 2">
            <a:extLst>
              <a:ext uri="{FF2B5EF4-FFF2-40B4-BE49-F238E27FC236}">
                <a16:creationId xmlns:a16="http://schemas.microsoft.com/office/drawing/2014/main" id="{A633D334-25C4-59EC-F46A-D1E8224A33A4}"/>
              </a:ext>
            </a:extLst>
          </p:cNvPr>
          <p:cNvSpPr txBox="1">
            <a:spLocks/>
          </p:cNvSpPr>
          <p:nvPr/>
        </p:nvSpPr>
        <p:spPr bwMode="auto">
          <a:xfrm>
            <a:off x="1296610" y="1153760"/>
            <a:ext cx="7469885" cy="5059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000" b="1" kern="0" dirty="0">
                <a:solidFill>
                  <a:prstClr val="black"/>
                </a:solidFill>
                <a:latin typeface="Times New Roman" panose="02020603050405020304" pitchFamily="18" charset="0"/>
                <a:cs typeface="Times New Roman" panose="02020603050405020304" pitchFamily="18" charset="0"/>
              </a:rPr>
              <a:t>Pipeline</a:t>
            </a:r>
            <a:r>
              <a:rPr kumimoji="1" lang="en-US" altLang="zh-CN" sz="20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 1: 2 Synthesis Passes + Segment-Wise Aggregation Pass</a:t>
            </a:r>
            <a:endParaRPr kumimoji="1" lang="en-US" altLang="zh-CN" sz="16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
        <p:nvSpPr>
          <p:cNvPr id="15" name="內容版面配置區 2">
            <a:extLst>
              <a:ext uri="{FF2B5EF4-FFF2-40B4-BE49-F238E27FC236}">
                <a16:creationId xmlns:a16="http://schemas.microsoft.com/office/drawing/2014/main" id="{31C8EAE3-F90C-6A17-339A-B535CBCF8D78}"/>
              </a:ext>
            </a:extLst>
          </p:cNvPr>
          <p:cNvSpPr txBox="1">
            <a:spLocks/>
          </p:cNvSpPr>
          <p:nvPr/>
        </p:nvSpPr>
        <p:spPr bwMode="auto">
          <a:xfrm>
            <a:off x="1296610" y="3514092"/>
            <a:ext cx="4026206" cy="5059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000" b="1" kern="0" dirty="0">
                <a:solidFill>
                  <a:prstClr val="black"/>
                </a:solidFill>
                <a:latin typeface="Times New Roman" panose="02020603050405020304" pitchFamily="18" charset="0"/>
                <a:cs typeface="Times New Roman" panose="02020603050405020304" pitchFamily="18" charset="0"/>
              </a:rPr>
              <a:t>Pipeline</a:t>
            </a:r>
            <a:r>
              <a:rPr kumimoji="1" lang="en-US" altLang="zh-CN" sz="2000" b="1"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 2: Replay Pass Only</a:t>
            </a:r>
            <a:endParaRPr kumimoji="1" lang="en-US" altLang="zh-CN" sz="16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
        <p:nvSpPr>
          <p:cNvPr id="17" name="文本框 16">
            <a:extLst>
              <a:ext uri="{FF2B5EF4-FFF2-40B4-BE49-F238E27FC236}">
                <a16:creationId xmlns:a16="http://schemas.microsoft.com/office/drawing/2014/main" id="{BD149CE2-22AC-76DD-7C01-FEF9D848C8E3}"/>
              </a:ext>
            </a:extLst>
          </p:cNvPr>
          <p:cNvSpPr txBox="1"/>
          <p:nvPr/>
        </p:nvSpPr>
        <p:spPr>
          <a:xfrm>
            <a:off x="7826718" y="2409526"/>
            <a:ext cx="3719974" cy="2209131"/>
          </a:xfrm>
          <a:prstGeom prst="rect">
            <a:avLst/>
          </a:prstGeom>
          <a:solidFill>
            <a:schemeClr val="accent2">
              <a:lumMod val="20000"/>
              <a:lumOff val="80000"/>
            </a:schemeClr>
          </a:solidFill>
        </p:spPr>
        <p:txBody>
          <a:bodyPr wrap="square">
            <a:spAutoFit/>
          </a:bodyPr>
          <a:lstStyle/>
          <a:p>
            <a:pPr algn="ctr">
              <a:lnSpc>
                <a:spcPct val="135000"/>
              </a:lnSpc>
            </a:pPr>
            <a:r>
              <a:rPr lang="en-US" altLang="zh-CN" sz="2400" b="1" kern="0" dirty="0">
                <a:solidFill>
                  <a:srgbClr val="525252"/>
                </a:solidFill>
                <a:latin typeface="Times New Roman" panose="02020603050405020304" pitchFamily="18" charset="0"/>
                <a:cs typeface="Times New Roman" panose="02020603050405020304" pitchFamily="18" charset="0"/>
              </a:rPr>
              <a:t>Highlight:</a:t>
            </a:r>
            <a:br>
              <a:rPr lang="en-US" altLang="zh-CN" sz="2000" kern="0" dirty="0">
                <a:solidFill>
                  <a:prstClr val="black"/>
                </a:solidFill>
                <a:latin typeface="Times New Roman" panose="02020603050405020304" pitchFamily="18" charset="0"/>
                <a:cs typeface="Times New Roman" panose="02020603050405020304" pitchFamily="18" charset="0"/>
              </a:rPr>
            </a:br>
            <a:r>
              <a:rPr lang="en-US" altLang="zh-CN" sz="2000" b="1"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Barbell can generate complex loads via custom pass pipelines. </a:t>
            </a:r>
          </a:p>
          <a:p>
            <a:pPr algn="ctr">
              <a:lnSpc>
                <a:spcPct val="135000"/>
              </a:lnSpc>
            </a:pPr>
            <a:r>
              <a:rPr lang="en-US" altLang="zh-CN" sz="2000" b="1" kern="0" dirty="0">
                <a:solidFill>
                  <a:prstClr val="black"/>
                </a:solidFill>
                <a:latin typeface="Times New Roman" panose="02020603050405020304" pitchFamily="18" charset="0"/>
                <a:cs typeface="Times New Roman" panose="02020603050405020304" pitchFamily="18" charset="0"/>
              </a:rPr>
              <a:t>2. </a:t>
            </a:r>
            <a:r>
              <a:rPr lang="en-US" altLang="zh-CN" sz="2000" kern="0" dirty="0">
                <a:solidFill>
                  <a:prstClr val="black"/>
                </a:solidFill>
                <a:latin typeface="Times New Roman" panose="02020603050405020304" pitchFamily="18" charset="0"/>
                <a:cs typeface="Times New Roman" panose="02020603050405020304" pitchFamily="18" charset="0"/>
              </a:rPr>
              <a:t>Barbell supports both load synthesis and replay modularly.</a:t>
            </a:r>
          </a:p>
        </p:txBody>
      </p:sp>
    </p:spTree>
    <p:extLst>
      <p:ext uri="{BB962C8B-B14F-4D97-AF65-F5344CB8AC3E}">
        <p14:creationId xmlns:p14="http://schemas.microsoft.com/office/powerpoint/2010/main" val="4068640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F28F2-C34E-07D7-75EA-64F0C031783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E18019CC-ED08-77C4-82BF-B78A2C09C021}"/>
              </a:ext>
            </a:extLst>
          </p:cNvPr>
          <p:cNvSpPr>
            <a:spLocks noGrp="1"/>
          </p:cNvSpPr>
          <p:nvPr>
            <p:ph type="title"/>
          </p:nvPr>
        </p:nvSpPr>
        <p:spPr>
          <a:xfrm>
            <a:off x="1296610" y="144466"/>
            <a:ext cx="10270977" cy="692151"/>
          </a:xfrm>
        </p:spPr>
        <p:txBody>
          <a:bodyPr/>
          <a:lstStyle/>
          <a:p>
            <a:r>
              <a:rPr lang="en-US" altLang="zh-TW" sz="3200" dirty="0"/>
              <a:t>Evaluation: Simplicity of Extensibility</a:t>
            </a:r>
            <a:endParaRPr lang="zh-TW" altLang="en-US" sz="3200" dirty="0"/>
          </a:p>
        </p:txBody>
      </p:sp>
      <p:sp>
        <p:nvSpPr>
          <p:cNvPr id="5" name="灯片编号占位符 1">
            <a:extLst>
              <a:ext uri="{FF2B5EF4-FFF2-40B4-BE49-F238E27FC236}">
                <a16:creationId xmlns:a16="http://schemas.microsoft.com/office/drawing/2014/main" id="{12E9DE0A-8206-ADAE-7CA7-6A883B3C51D2}"/>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13" name="文本框 12">
            <a:extLst>
              <a:ext uri="{FF2B5EF4-FFF2-40B4-BE49-F238E27FC236}">
                <a16:creationId xmlns:a16="http://schemas.microsoft.com/office/drawing/2014/main" id="{8A841229-2691-1099-3797-B604BED87BA4}"/>
              </a:ext>
            </a:extLst>
          </p:cNvPr>
          <p:cNvSpPr txBox="1"/>
          <p:nvPr/>
        </p:nvSpPr>
        <p:spPr>
          <a:xfrm>
            <a:off x="2778425" y="4571702"/>
            <a:ext cx="6635148" cy="1378134"/>
          </a:xfrm>
          <a:prstGeom prst="rect">
            <a:avLst/>
          </a:prstGeom>
          <a:solidFill>
            <a:schemeClr val="accent2">
              <a:lumMod val="20000"/>
              <a:lumOff val="80000"/>
            </a:schemeClr>
          </a:solidFill>
        </p:spPr>
        <p:txBody>
          <a:bodyPr wrap="square">
            <a:spAutoFit/>
          </a:bodyPr>
          <a:lstStyle/>
          <a:p>
            <a:pPr algn="ctr">
              <a:lnSpc>
                <a:spcPct val="135000"/>
              </a:lnSpc>
            </a:pPr>
            <a:r>
              <a:rPr lang="en-US" altLang="zh-CN" sz="2400" b="1" kern="0" dirty="0">
                <a:solidFill>
                  <a:srgbClr val="525252"/>
                </a:solidFill>
                <a:latin typeface="Times New Roman" panose="02020603050405020304" pitchFamily="18" charset="0"/>
                <a:cs typeface="Times New Roman" panose="02020603050405020304" pitchFamily="18" charset="0"/>
              </a:rPr>
              <a:t>Highlight:</a:t>
            </a:r>
            <a:br>
              <a:rPr lang="en-US" altLang="zh-CN" sz="2000" kern="0" dirty="0">
                <a:solidFill>
                  <a:prstClr val="black"/>
                </a:solidFill>
                <a:latin typeface="Times New Roman" panose="02020603050405020304" pitchFamily="18" charset="0"/>
                <a:cs typeface="Times New Roman" panose="02020603050405020304" pitchFamily="18" charset="0"/>
              </a:rPr>
            </a:br>
            <a:r>
              <a:rPr lang="en-US" altLang="zh-CN" sz="2000" b="1"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Barbell’s fully decoupled system design saves most developing efforts (73%) are on general logic.</a:t>
            </a:r>
          </a:p>
        </p:txBody>
      </p:sp>
      <p:pic>
        <p:nvPicPr>
          <p:cNvPr id="4" name="图片 3">
            <a:extLst>
              <a:ext uri="{FF2B5EF4-FFF2-40B4-BE49-F238E27FC236}">
                <a16:creationId xmlns:a16="http://schemas.microsoft.com/office/drawing/2014/main" id="{FC649F2B-1109-60F9-0B46-7D422E94826C}"/>
              </a:ext>
            </a:extLst>
          </p:cNvPr>
          <p:cNvPicPr>
            <a:picLocks noChangeAspect="1"/>
          </p:cNvPicPr>
          <p:nvPr/>
        </p:nvPicPr>
        <p:blipFill>
          <a:blip r:embed="rId3"/>
          <a:stretch>
            <a:fillRect/>
          </a:stretch>
        </p:blipFill>
        <p:spPr>
          <a:xfrm>
            <a:off x="3512610" y="1774135"/>
            <a:ext cx="5166780" cy="25552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文本框 9">
            <a:extLst>
              <a:ext uri="{FF2B5EF4-FFF2-40B4-BE49-F238E27FC236}">
                <a16:creationId xmlns:a16="http://schemas.microsoft.com/office/drawing/2014/main" id="{704219C5-43B0-745C-3E38-7EF5E6B8174E}"/>
              </a:ext>
            </a:extLst>
          </p:cNvPr>
          <p:cNvSpPr txBox="1"/>
          <p:nvPr/>
        </p:nvSpPr>
        <p:spPr>
          <a:xfrm>
            <a:off x="3361334" y="1199343"/>
            <a:ext cx="546933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Table 2: Decomposition of Barbell’s </a:t>
            </a:r>
            <a:r>
              <a:rPr kumimoji="0" lang="en-US" altLang="zh-CN" b="0" i="1" u="none" strike="noStrike" kern="1200" cap="none" spc="0" normalizeH="0" baseline="0" noProof="0" dirty="0" err="1">
                <a:ln>
                  <a:noFill/>
                </a:ln>
                <a:solidFill>
                  <a:prstClr val="black"/>
                </a:solidFill>
                <a:effectLst/>
                <a:uLnTx/>
                <a:uFillTx/>
                <a:latin typeface="Times New Roman" panose="02020603050405020304" pitchFamily="18" charset="0"/>
                <a:ea typeface="新細明體"/>
                <a:cs typeface="Times New Roman" panose="02020603050405020304" pitchFamily="18" charset="0"/>
              </a:rPr>
              <a:t>LoC.</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Tree>
    <p:extLst>
      <p:ext uri="{BB962C8B-B14F-4D97-AF65-F5344CB8AC3E}">
        <p14:creationId xmlns:p14="http://schemas.microsoft.com/office/powerpoint/2010/main" val="2131340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487A9-BAF4-41B0-799F-E01906A1BF25}"/>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4E4FE4E6-06D6-667D-4C89-E6B8E01B9DDC}"/>
              </a:ext>
            </a:extLst>
          </p:cNvPr>
          <p:cNvSpPr>
            <a:spLocks noGrp="1"/>
          </p:cNvSpPr>
          <p:nvPr>
            <p:ph type="title"/>
          </p:nvPr>
        </p:nvSpPr>
        <p:spPr>
          <a:xfrm>
            <a:off x="1296610" y="144466"/>
            <a:ext cx="10270977" cy="692151"/>
          </a:xfrm>
        </p:spPr>
        <p:txBody>
          <a:bodyPr/>
          <a:lstStyle/>
          <a:p>
            <a:r>
              <a:rPr lang="en-US" altLang="zh-TW" sz="3200" dirty="0"/>
              <a:t>Future Work</a:t>
            </a:r>
            <a:endParaRPr lang="zh-TW" altLang="en-US" sz="3200" dirty="0"/>
          </a:p>
        </p:txBody>
      </p:sp>
      <p:sp>
        <p:nvSpPr>
          <p:cNvPr id="5" name="灯片编号占位符 1">
            <a:extLst>
              <a:ext uri="{FF2B5EF4-FFF2-40B4-BE49-F238E27FC236}">
                <a16:creationId xmlns:a16="http://schemas.microsoft.com/office/drawing/2014/main" id="{9B4CBDDB-674E-0C25-3BBF-3B955B12045F}"/>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E7520805-7502-AD2C-16C4-544EDABFD44D}"/>
              </a:ext>
            </a:extLst>
          </p:cNvPr>
          <p:cNvSpPr txBox="1">
            <a:spLocks/>
          </p:cNvSpPr>
          <p:nvPr/>
        </p:nvSpPr>
        <p:spPr bwMode="auto">
          <a:xfrm>
            <a:off x="1296610" y="1325597"/>
            <a:ext cx="8321952" cy="420680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Finer-Grained Pass Design</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Hierarchical data accessibility of each type of pass</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Add more passes, e.g., Analyze Passes for automatic workload characterization</a:t>
            </a:r>
          </a:p>
          <a:p>
            <a:pPr lvl="1" indent="-342882">
              <a:lnSpc>
                <a:spcPct val="135000"/>
              </a:lnSpc>
              <a:buSzPct val="80000"/>
              <a:buFont typeface="Wingdings" pitchFamily="2" charset="2"/>
              <a:buChar char="l"/>
              <a:defRPr/>
            </a:pPr>
            <a:endParaRPr lang="en-US" altLang="zh-CN" sz="1867" kern="0" dirty="0">
              <a:solidFill>
                <a:prstClr val="black"/>
              </a:solidFill>
              <a:latin typeface="Times New Roman" panose="02020603050405020304" pitchFamily="18" charset="0"/>
              <a:cs typeface="Times New Roman" panose="02020603050405020304" pitchFamily="18" charset="0"/>
            </a:endParaRP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Unified Workload Logic Specification</a:t>
            </a:r>
          </a:p>
          <a:p>
            <a:pPr lvl="1" indent="-342882">
              <a:lnSpc>
                <a:spcPct val="135000"/>
              </a:lnSpc>
              <a:buSzPct val="80000"/>
              <a:buFont typeface="Wingdings" panose="05000000000000000000" pitchFamily="2" charset="2"/>
              <a:buChar char="p"/>
              <a:defRPr/>
            </a:pP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Lua scripts causes performance lost, and workload logic is in black-box.</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Need of load-generator-aware workload logic specification.</a:t>
            </a:r>
          </a:p>
          <a:p>
            <a:pPr lvl="1" indent="-342882">
              <a:lnSpc>
                <a:spcPct val="135000"/>
              </a:lnSpc>
              <a:buSzPct val="80000"/>
              <a:buFont typeface="Wingdings" panose="05000000000000000000" pitchFamily="2" charset="2"/>
              <a:buChar char="p"/>
              <a:defRPr/>
            </a:pP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Preferably</a:t>
            </a:r>
            <a:r>
              <a:rPr lang="en-US" altLang="zh-CN" sz="1800" kern="0" dirty="0">
                <a:solidFill>
                  <a:prstClr val="black"/>
                </a:solidFill>
                <a:latin typeface="Times New Roman" panose="02020603050405020304" pitchFamily="18" charset="0"/>
                <a:cs typeface="Times New Roman" panose="02020603050405020304" pitchFamily="18" charset="0"/>
              </a:rPr>
              <a:t> a s</a:t>
            </a:r>
            <a:r>
              <a:rPr kumimoji="1" lang="en-US" altLang="zh-CN" sz="1800" b="0" i="0" u="none" strike="noStrike" kern="0" cap="none" spc="0" normalizeH="0" baseline="0" noProof="0" dirty="0" err="1">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tructured</a:t>
            </a: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 representation of control flow </a:t>
            </a:r>
          </a:p>
        </p:txBody>
      </p:sp>
    </p:spTree>
    <p:extLst>
      <p:ext uri="{BB962C8B-B14F-4D97-AF65-F5344CB8AC3E}">
        <p14:creationId xmlns:p14="http://schemas.microsoft.com/office/powerpoint/2010/main" val="1592991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12092-4E7D-FE8E-F8E8-A5F4D1E710ED}"/>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C10B2ED1-928F-4DF7-C541-FA4FAF1BDC96}"/>
              </a:ext>
            </a:extLst>
          </p:cNvPr>
          <p:cNvSpPr>
            <a:spLocks noGrp="1"/>
          </p:cNvSpPr>
          <p:nvPr>
            <p:ph type="title"/>
          </p:nvPr>
        </p:nvSpPr>
        <p:spPr>
          <a:xfrm>
            <a:off x="1296610" y="144466"/>
            <a:ext cx="10270977" cy="692151"/>
          </a:xfrm>
        </p:spPr>
        <p:txBody>
          <a:bodyPr/>
          <a:lstStyle/>
          <a:p>
            <a:r>
              <a:rPr lang="en-US" altLang="zh-TW" sz="3200" dirty="0"/>
              <a:t>Conclusion</a:t>
            </a:r>
            <a:endParaRPr lang="zh-TW" altLang="en-US" sz="3200" dirty="0"/>
          </a:p>
        </p:txBody>
      </p:sp>
      <p:sp>
        <p:nvSpPr>
          <p:cNvPr id="5" name="灯片编号占位符 1">
            <a:extLst>
              <a:ext uri="{FF2B5EF4-FFF2-40B4-BE49-F238E27FC236}">
                <a16:creationId xmlns:a16="http://schemas.microsoft.com/office/drawing/2014/main" id="{EBED23D0-D65E-CF19-E020-58A0ED83D805}"/>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47537D57-51F5-DF6D-CDFE-53D8D4CECEA6}"/>
              </a:ext>
            </a:extLst>
          </p:cNvPr>
          <p:cNvSpPr txBox="1">
            <a:spLocks/>
          </p:cNvSpPr>
          <p:nvPr/>
        </p:nvSpPr>
        <p:spPr bwMode="auto">
          <a:xfrm>
            <a:off x="1296610" y="1223005"/>
            <a:ext cx="9911082" cy="209068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Barbell</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Fully decouples load intensity generation and service extension with general functionalities.</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Proposes a multi-pass framework to generate real-world patterns in a combinatorial way.</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Designs an extensible architecture for services with distinct types of protocols and clients.</a:t>
            </a:r>
            <a:endParaRPr kumimoji="1" lang="en-US" altLang="zh-CN" sz="120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grpSp>
        <p:nvGrpSpPr>
          <p:cNvPr id="32" name="组合 31">
            <a:extLst>
              <a:ext uri="{FF2B5EF4-FFF2-40B4-BE49-F238E27FC236}">
                <a16:creationId xmlns:a16="http://schemas.microsoft.com/office/drawing/2014/main" id="{96E14485-6420-75F1-0050-53FCE5A7AC86}"/>
              </a:ext>
            </a:extLst>
          </p:cNvPr>
          <p:cNvGrpSpPr/>
          <p:nvPr/>
        </p:nvGrpSpPr>
        <p:grpSpPr>
          <a:xfrm>
            <a:off x="4319772" y="3814346"/>
            <a:ext cx="3016399" cy="977894"/>
            <a:chOff x="4332357" y="4355488"/>
            <a:chExt cx="2800286" cy="871430"/>
          </a:xfrm>
        </p:grpSpPr>
        <p:pic>
          <p:nvPicPr>
            <p:cNvPr id="27" name="图片 26">
              <a:extLst>
                <a:ext uri="{FF2B5EF4-FFF2-40B4-BE49-F238E27FC236}">
                  <a16:creationId xmlns:a16="http://schemas.microsoft.com/office/drawing/2014/main" id="{919A81EF-EF52-35FC-2EA8-8F8B95B03DD9}"/>
                </a:ext>
              </a:extLst>
            </p:cNvPr>
            <p:cNvPicPr>
              <a:picLocks noChangeAspect="1"/>
            </p:cNvPicPr>
            <p:nvPr/>
          </p:nvPicPr>
          <p:blipFill>
            <a:blip r:embed="rId3"/>
            <a:stretch>
              <a:fillRect/>
            </a:stretch>
          </p:blipFill>
          <p:spPr>
            <a:xfrm>
              <a:off x="4332357" y="4358041"/>
              <a:ext cx="851674" cy="865868"/>
            </a:xfrm>
            <a:prstGeom prst="rect">
              <a:avLst/>
            </a:prstGeom>
          </p:spPr>
        </p:pic>
        <p:pic>
          <p:nvPicPr>
            <p:cNvPr id="29" name="图片 28">
              <a:extLst>
                <a:ext uri="{FF2B5EF4-FFF2-40B4-BE49-F238E27FC236}">
                  <a16:creationId xmlns:a16="http://schemas.microsoft.com/office/drawing/2014/main" id="{325FEFC1-A02F-6E43-C32D-99E165D2FF13}"/>
                </a:ext>
              </a:extLst>
            </p:cNvPr>
            <p:cNvPicPr>
              <a:picLocks noChangeAspect="1"/>
            </p:cNvPicPr>
            <p:nvPr/>
          </p:nvPicPr>
          <p:blipFill>
            <a:blip r:embed="rId4"/>
            <a:stretch>
              <a:fillRect/>
            </a:stretch>
          </p:blipFill>
          <p:spPr>
            <a:xfrm>
              <a:off x="5300429" y="4358041"/>
              <a:ext cx="864142" cy="868877"/>
            </a:xfrm>
            <a:prstGeom prst="rect">
              <a:avLst/>
            </a:prstGeom>
          </p:spPr>
        </p:pic>
        <p:pic>
          <p:nvPicPr>
            <p:cNvPr id="31" name="图片 30">
              <a:extLst>
                <a:ext uri="{FF2B5EF4-FFF2-40B4-BE49-F238E27FC236}">
                  <a16:creationId xmlns:a16="http://schemas.microsoft.com/office/drawing/2014/main" id="{2821E7BA-3B12-5E88-B3BA-F6A0A35D92E2}"/>
                </a:ext>
              </a:extLst>
            </p:cNvPr>
            <p:cNvPicPr>
              <a:picLocks noChangeAspect="1"/>
            </p:cNvPicPr>
            <p:nvPr/>
          </p:nvPicPr>
          <p:blipFill>
            <a:blip r:embed="rId5"/>
            <a:stretch>
              <a:fillRect/>
            </a:stretch>
          </p:blipFill>
          <p:spPr>
            <a:xfrm>
              <a:off x="6280969" y="4355488"/>
              <a:ext cx="851674" cy="868421"/>
            </a:xfrm>
            <a:prstGeom prst="rect">
              <a:avLst/>
            </a:prstGeom>
          </p:spPr>
        </p:pic>
      </p:grpSp>
      <p:sp>
        <p:nvSpPr>
          <p:cNvPr id="34" name="文本框 33">
            <a:extLst>
              <a:ext uri="{FF2B5EF4-FFF2-40B4-BE49-F238E27FC236}">
                <a16:creationId xmlns:a16="http://schemas.microsoft.com/office/drawing/2014/main" id="{66300DBB-8986-6ACB-2E6C-B06D069F56A5}"/>
              </a:ext>
            </a:extLst>
          </p:cNvPr>
          <p:cNvSpPr txBox="1"/>
          <p:nvPr/>
        </p:nvSpPr>
        <p:spPr>
          <a:xfrm>
            <a:off x="2771233" y="4996696"/>
            <a:ext cx="6113476" cy="800540"/>
          </a:xfrm>
          <a:prstGeom prst="rect">
            <a:avLst/>
          </a:prstGeom>
          <a:noFill/>
        </p:spPr>
        <p:txBody>
          <a:bodyPr wrap="square">
            <a:spAutoFit/>
          </a:bodyPr>
          <a:lstStyle/>
          <a:p>
            <a:pPr algn="ctr">
              <a:lnSpc>
                <a:spcPct val="135000"/>
              </a:lnSpc>
            </a:pP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Instructions &amp; Docker Containers are Open on GitHub </a:t>
            </a: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hlinkClick r:id="rId6"/>
              </a:rPr>
              <a:t>https://github.com/tonyyxliu/Barbell</a:t>
            </a:r>
            <a:r>
              <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 </a:t>
            </a:r>
            <a:endParaRPr lang="zh-CN" altLang="en-US" dirty="0"/>
          </a:p>
        </p:txBody>
      </p:sp>
      <p:grpSp>
        <p:nvGrpSpPr>
          <p:cNvPr id="9" name="组合 8">
            <a:extLst>
              <a:ext uri="{FF2B5EF4-FFF2-40B4-BE49-F238E27FC236}">
                <a16:creationId xmlns:a16="http://schemas.microsoft.com/office/drawing/2014/main" id="{C2C094F5-DEA8-618A-EC08-D0BA0DD8C8B1}"/>
              </a:ext>
            </a:extLst>
          </p:cNvPr>
          <p:cNvGrpSpPr/>
          <p:nvPr/>
        </p:nvGrpSpPr>
        <p:grpSpPr>
          <a:xfrm>
            <a:off x="9383410" y="3544315"/>
            <a:ext cx="1824282" cy="2261455"/>
            <a:chOff x="9335935" y="2671505"/>
            <a:chExt cx="1748327" cy="2261455"/>
          </a:xfrm>
        </p:grpSpPr>
        <p:pic>
          <p:nvPicPr>
            <p:cNvPr id="6" name="图形 5" descr="问题 纯色填充">
              <a:extLst>
                <a:ext uri="{FF2B5EF4-FFF2-40B4-BE49-F238E27FC236}">
                  <a16:creationId xmlns:a16="http://schemas.microsoft.com/office/drawing/2014/main" id="{AFCA9C2C-DE8A-CAC2-D42D-F0C246A7837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18039" y="2671505"/>
              <a:ext cx="1584121" cy="1584121"/>
            </a:xfrm>
            <a:prstGeom prst="rect">
              <a:avLst/>
            </a:prstGeom>
          </p:spPr>
        </p:pic>
        <p:sp>
          <p:nvSpPr>
            <p:cNvPr id="8" name="文本框 7">
              <a:extLst>
                <a:ext uri="{FF2B5EF4-FFF2-40B4-BE49-F238E27FC236}">
                  <a16:creationId xmlns:a16="http://schemas.microsoft.com/office/drawing/2014/main" id="{17033C89-9886-FAFF-22C1-A8DFBBA6F90F}"/>
                </a:ext>
              </a:extLst>
            </p:cNvPr>
            <p:cNvSpPr txBox="1"/>
            <p:nvPr/>
          </p:nvSpPr>
          <p:spPr>
            <a:xfrm>
              <a:off x="9335935" y="4225074"/>
              <a:ext cx="1748327" cy="707886"/>
            </a:xfrm>
            <a:prstGeom prst="rect">
              <a:avLst/>
            </a:prstGeom>
            <a:noFill/>
          </p:spPr>
          <p:txBody>
            <a:bodyPr wrap="square">
              <a:spAutoFit/>
            </a:bodyPr>
            <a:lstStyle/>
            <a:p>
              <a:pPr algn="ctr"/>
              <a:r>
                <a:rPr kumimoji="1" lang="en-US" altLang="zh-CN" sz="2000" b="1"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Welcome Q&amp;A!</a:t>
              </a:r>
              <a:endParaRPr lang="zh-CN" altLang="en-US" sz="2000" b="1" i="1" dirty="0"/>
            </a:p>
          </p:txBody>
        </p:sp>
      </p:grpSp>
      <p:pic>
        <p:nvPicPr>
          <p:cNvPr id="11" name="图片 10">
            <a:extLst>
              <a:ext uri="{FF2B5EF4-FFF2-40B4-BE49-F238E27FC236}">
                <a16:creationId xmlns:a16="http://schemas.microsoft.com/office/drawing/2014/main" id="{A58342BF-986D-211C-3969-B67B059F9B9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4591" y="3343403"/>
            <a:ext cx="1840375" cy="2453833"/>
          </a:xfrm>
          <a:prstGeom prst="rect">
            <a:avLst/>
          </a:prstGeom>
        </p:spPr>
      </p:pic>
    </p:spTree>
    <p:extLst>
      <p:ext uri="{BB962C8B-B14F-4D97-AF65-F5344CB8AC3E}">
        <p14:creationId xmlns:p14="http://schemas.microsoft.com/office/powerpoint/2010/main" val="1307064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58FF4-9272-2261-C922-18CF9C5589F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932A38A1-FB4F-2F84-CDC7-F9899C97EE20}"/>
              </a:ext>
            </a:extLst>
          </p:cNvPr>
          <p:cNvSpPr>
            <a:spLocks noGrp="1"/>
          </p:cNvSpPr>
          <p:nvPr>
            <p:ph type="title"/>
          </p:nvPr>
        </p:nvSpPr>
        <p:spPr>
          <a:xfrm>
            <a:off x="1296610" y="144466"/>
            <a:ext cx="10270977" cy="692151"/>
          </a:xfrm>
        </p:spPr>
        <p:txBody>
          <a:bodyPr/>
          <a:lstStyle/>
          <a:p>
            <a:r>
              <a:rPr lang="en-US" altLang="zh-TW" sz="3200" dirty="0"/>
              <a:t>Barriers of Load</a:t>
            </a:r>
            <a:r>
              <a:rPr lang="zh-CN" altLang="en-US" sz="3200" dirty="0"/>
              <a:t> </a:t>
            </a:r>
            <a:r>
              <a:rPr lang="en-US" altLang="zh-CN" sz="3200" dirty="0"/>
              <a:t>Generators</a:t>
            </a:r>
            <a:r>
              <a:rPr lang="en-US" altLang="zh-TW" sz="3200" dirty="0"/>
              <a:t> for Interactive Cloud Services</a:t>
            </a:r>
            <a:endParaRPr lang="zh-TW" altLang="en-US" sz="3200" dirty="0"/>
          </a:p>
        </p:txBody>
      </p:sp>
      <p:sp>
        <p:nvSpPr>
          <p:cNvPr id="5" name="灯片编号占位符 1">
            <a:extLst>
              <a:ext uri="{FF2B5EF4-FFF2-40B4-BE49-F238E27FC236}">
                <a16:creationId xmlns:a16="http://schemas.microsoft.com/office/drawing/2014/main" id="{C7D4AE45-58C4-6D67-EB9A-58206ADB9599}"/>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pic>
        <p:nvPicPr>
          <p:cNvPr id="7" name="图片 6">
            <a:extLst>
              <a:ext uri="{FF2B5EF4-FFF2-40B4-BE49-F238E27FC236}">
                <a16:creationId xmlns:a16="http://schemas.microsoft.com/office/drawing/2014/main" id="{9A746436-7B2F-3C59-A3B0-8D3C90C3BACF}"/>
              </a:ext>
            </a:extLst>
          </p:cNvPr>
          <p:cNvPicPr>
            <a:picLocks noChangeAspect="1"/>
          </p:cNvPicPr>
          <p:nvPr/>
        </p:nvPicPr>
        <p:blipFill>
          <a:blip r:embed="rId3"/>
          <a:stretch>
            <a:fillRect/>
          </a:stretch>
        </p:blipFill>
        <p:spPr>
          <a:xfrm>
            <a:off x="3183885" y="3336225"/>
            <a:ext cx="5097181" cy="21657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文本框 10">
            <a:extLst>
              <a:ext uri="{FF2B5EF4-FFF2-40B4-BE49-F238E27FC236}">
                <a16:creationId xmlns:a16="http://schemas.microsoft.com/office/drawing/2014/main" id="{5D7DE1C9-DB51-67E7-768F-BE2622CB97C0}"/>
              </a:ext>
            </a:extLst>
          </p:cNvPr>
          <p:cNvSpPr txBox="1"/>
          <p:nvPr/>
        </p:nvSpPr>
        <p:spPr>
          <a:xfrm>
            <a:off x="2673222" y="5620938"/>
            <a:ext cx="61185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2. </a:t>
            </a:r>
            <a:r>
              <a:rPr lang="en-US" altLang="zh-CN" i="1" dirty="0">
                <a:solidFill>
                  <a:prstClr val="black"/>
                </a:solidFill>
                <a:latin typeface="Times New Roman" panose="02020603050405020304" pitchFamily="18" charset="0"/>
                <a:ea typeface="新細明體"/>
                <a:cs typeface="Times New Roman" panose="02020603050405020304" pitchFamily="18" charset="0"/>
              </a:rPr>
              <a:t>A 24h key-value store trace segment on Huawei Cloud</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
        <p:nvSpPr>
          <p:cNvPr id="21" name="內容版面配置區 2">
            <a:extLst>
              <a:ext uri="{FF2B5EF4-FFF2-40B4-BE49-F238E27FC236}">
                <a16:creationId xmlns:a16="http://schemas.microsoft.com/office/drawing/2014/main" id="{FAE1274D-696E-997C-A2BF-F25B64B5E82E}"/>
              </a:ext>
            </a:extLst>
          </p:cNvPr>
          <p:cNvSpPr txBox="1">
            <a:spLocks/>
          </p:cNvSpPr>
          <p:nvPr/>
        </p:nvSpPr>
        <p:spPr bwMode="auto">
          <a:xfrm>
            <a:off x="392000" y="1143380"/>
            <a:ext cx="5069236" cy="28361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lvl="0">
              <a:lnSpc>
                <a:spcPct val="135000"/>
              </a:lnSpc>
              <a:defRPr/>
            </a:pPr>
            <a:r>
              <a:rPr lang="en-US" altLang="zh-CN" sz="2400" b="1" i="1" kern="0" dirty="0">
                <a:solidFill>
                  <a:prstClr val="black"/>
                </a:solidFill>
                <a:latin typeface="Times New Roman" panose="02020603050405020304" pitchFamily="18" charset="0"/>
                <a:cs typeface="Times New Roman" panose="02020603050405020304" pitchFamily="18" charset="0"/>
              </a:rPr>
              <a:t>Idealized Load Intensity</a:t>
            </a:r>
          </a:p>
          <a:p>
            <a:pPr marL="800076"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Limited load patterns</a:t>
            </a:r>
          </a:p>
          <a:p>
            <a:pPr lvl="2">
              <a:lnSpc>
                <a:spcPct val="135000"/>
              </a:lnSpc>
              <a:defRPr/>
            </a:pPr>
            <a:r>
              <a:rPr lang="en-US" altLang="zh-CN" sz="1400" kern="0" dirty="0">
                <a:solidFill>
                  <a:prstClr val="black"/>
                </a:solidFill>
                <a:latin typeface="Times New Roman" panose="02020603050405020304" pitchFamily="18" charset="0"/>
                <a:cs typeface="Times New Roman" panose="02020603050405020304" pitchFamily="18" charset="0"/>
              </a:rPr>
              <a:t>Stable or peak load </a:t>
            </a:r>
            <a:r>
              <a:rPr lang="en-US" altLang="zh-CN" sz="1400" i="1" kern="0" dirty="0">
                <a:solidFill>
                  <a:prstClr val="black"/>
                </a:solidFill>
                <a:latin typeface="Times New Roman" panose="02020603050405020304" pitchFamily="18" charset="0"/>
                <a:cs typeface="Times New Roman" panose="02020603050405020304" pitchFamily="18" charset="0"/>
              </a:rPr>
              <a:t>in RPS only.</a:t>
            </a:r>
          </a:p>
          <a:p>
            <a:pPr lvl="2">
              <a:lnSpc>
                <a:spcPct val="135000"/>
              </a:lnSpc>
              <a:defRPr/>
            </a:pPr>
            <a:r>
              <a:rPr lang="en-US" altLang="zh-CN" sz="1400" kern="0" dirty="0">
                <a:solidFill>
                  <a:prstClr val="black"/>
                </a:solidFill>
                <a:latin typeface="Times New Roman" panose="02020603050405020304" pitchFamily="18" charset="0"/>
                <a:cs typeface="Times New Roman" panose="02020603050405020304" pitchFamily="18" charset="0"/>
              </a:rPr>
              <a:t>Statistical distribution</a:t>
            </a:r>
            <a:r>
              <a:rPr lang="zh-CN" altLang="en-US" sz="1400" kern="0" dirty="0">
                <a:solidFill>
                  <a:prstClr val="black"/>
                </a:solidFill>
                <a:latin typeface="Times New Roman" panose="02020603050405020304" pitchFamily="18" charset="0"/>
                <a:cs typeface="Times New Roman" panose="02020603050405020304" pitchFamily="18" charset="0"/>
              </a:rPr>
              <a:t> </a:t>
            </a:r>
            <a:r>
              <a:rPr lang="en-US" altLang="zh-CN" sz="1400" kern="0" dirty="0">
                <a:solidFill>
                  <a:prstClr val="black"/>
                </a:solidFill>
                <a:latin typeface="Times New Roman" panose="02020603050405020304" pitchFamily="18" charset="0"/>
                <a:cs typeface="Times New Roman" panose="02020603050405020304" pitchFamily="18" charset="0"/>
              </a:rPr>
              <a:t>model fit.</a:t>
            </a:r>
          </a:p>
        </p:txBody>
      </p:sp>
      <p:sp>
        <p:nvSpPr>
          <p:cNvPr id="22" name="內容版面配置區 2">
            <a:extLst>
              <a:ext uri="{FF2B5EF4-FFF2-40B4-BE49-F238E27FC236}">
                <a16:creationId xmlns:a16="http://schemas.microsoft.com/office/drawing/2014/main" id="{D579071C-F4FD-AE8E-917B-A98DE0A60F9B}"/>
              </a:ext>
            </a:extLst>
          </p:cNvPr>
          <p:cNvSpPr txBox="1">
            <a:spLocks/>
          </p:cNvSpPr>
          <p:nvPr/>
        </p:nvSpPr>
        <p:spPr bwMode="auto">
          <a:xfrm>
            <a:off x="6096000" y="1133062"/>
            <a:ext cx="5704000" cy="25748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kumimoji="1" lang="en-US" altLang="zh-CN" sz="2400" b="1"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Dedicated Workload Logic</a:t>
            </a:r>
          </a:p>
        </p:txBody>
      </p:sp>
      <p:cxnSp>
        <p:nvCxnSpPr>
          <p:cNvPr id="23" name="直接连接符 22">
            <a:extLst>
              <a:ext uri="{FF2B5EF4-FFF2-40B4-BE49-F238E27FC236}">
                <a16:creationId xmlns:a16="http://schemas.microsoft.com/office/drawing/2014/main" id="{5259AD01-7862-FFCC-6823-593C6E549DFD}"/>
              </a:ext>
            </a:extLst>
          </p:cNvPr>
          <p:cNvCxnSpPr>
            <a:cxnSpLocks/>
          </p:cNvCxnSpPr>
          <p:nvPr/>
        </p:nvCxnSpPr>
        <p:spPr bwMode="auto">
          <a:xfrm>
            <a:off x="5732476" y="1283516"/>
            <a:ext cx="0" cy="1749051"/>
          </a:xfrm>
          <a:prstGeom prst="line">
            <a:avLst/>
          </a:prstGeom>
          <a:noFill/>
          <a:ln w="15875" cap="flat" cmpd="sng" algn="ctr">
            <a:solidFill>
              <a:schemeClr val="bg1">
                <a:lumMod val="50000"/>
              </a:schemeClr>
            </a:solidFill>
            <a:prstDash val="solid"/>
            <a:round/>
            <a:headEnd type="none" w="med" len="med"/>
            <a:tailEnd type="none" w="med" len="med"/>
          </a:ln>
          <a:effectLst/>
        </p:spPr>
      </p:cxnSp>
    </p:spTree>
    <p:extLst>
      <p:ext uri="{BB962C8B-B14F-4D97-AF65-F5344CB8AC3E}">
        <p14:creationId xmlns:p14="http://schemas.microsoft.com/office/powerpoint/2010/main" val="2878453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04EDB-7264-6CA8-FDA0-2D17C41855C0}"/>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A879A1B2-DA41-F594-D6A0-1535AB7074DF}"/>
              </a:ext>
            </a:extLst>
          </p:cNvPr>
          <p:cNvSpPr>
            <a:spLocks noGrp="1"/>
          </p:cNvSpPr>
          <p:nvPr>
            <p:ph type="title"/>
          </p:nvPr>
        </p:nvSpPr>
        <p:spPr>
          <a:xfrm>
            <a:off x="1296610" y="144466"/>
            <a:ext cx="10270977" cy="692151"/>
          </a:xfrm>
        </p:spPr>
        <p:txBody>
          <a:bodyPr/>
          <a:lstStyle/>
          <a:p>
            <a:r>
              <a:rPr lang="en-US" altLang="zh-TW" sz="3200" dirty="0"/>
              <a:t>Barriers of Load</a:t>
            </a:r>
            <a:r>
              <a:rPr lang="zh-CN" altLang="en-US" sz="3200" dirty="0"/>
              <a:t> </a:t>
            </a:r>
            <a:r>
              <a:rPr lang="en-US" altLang="zh-CN" sz="3200" dirty="0"/>
              <a:t>Generators</a:t>
            </a:r>
            <a:r>
              <a:rPr lang="en-US" altLang="zh-TW" sz="3200" dirty="0"/>
              <a:t> for Interactive Cloud Services</a:t>
            </a:r>
            <a:endParaRPr lang="zh-TW" altLang="en-US" sz="3200" dirty="0"/>
          </a:p>
        </p:txBody>
      </p:sp>
      <p:sp>
        <p:nvSpPr>
          <p:cNvPr id="5" name="灯片编号占位符 1">
            <a:extLst>
              <a:ext uri="{FF2B5EF4-FFF2-40B4-BE49-F238E27FC236}">
                <a16:creationId xmlns:a16="http://schemas.microsoft.com/office/drawing/2014/main" id="{49209F46-FF69-4568-7621-37025A27C054}"/>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21" name="內容版面配置區 2">
            <a:extLst>
              <a:ext uri="{FF2B5EF4-FFF2-40B4-BE49-F238E27FC236}">
                <a16:creationId xmlns:a16="http://schemas.microsoft.com/office/drawing/2014/main" id="{908D72A2-AFF6-DE0D-20AB-4A73B042C222}"/>
              </a:ext>
            </a:extLst>
          </p:cNvPr>
          <p:cNvSpPr txBox="1">
            <a:spLocks/>
          </p:cNvSpPr>
          <p:nvPr/>
        </p:nvSpPr>
        <p:spPr bwMode="auto">
          <a:xfrm>
            <a:off x="397713" y="1133519"/>
            <a:ext cx="5334763" cy="28361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lvl="0">
              <a:lnSpc>
                <a:spcPct val="135000"/>
              </a:lnSpc>
              <a:defRPr/>
            </a:pPr>
            <a:r>
              <a:rPr lang="en-US" altLang="zh-CN" sz="2400" b="1" i="1" kern="0" dirty="0">
                <a:solidFill>
                  <a:prstClr val="black"/>
                </a:solidFill>
                <a:latin typeface="Times New Roman" panose="02020603050405020304" pitchFamily="18" charset="0"/>
                <a:cs typeface="Times New Roman" panose="02020603050405020304" pitchFamily="18" charset="0"/>
              </a:rPr>
              <a:t>Idealized Load Intensity</a:t>
            </a:r>
          </a:p>
          <a:p>
            <a:pPr marL="800076"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Limited load patterns</a:t>
            </a:r>
          </a:p>
          <a:p>
            <a:pPr lvl="2">
              <a:lnSpc>
                <a:spcPct val="135000"/>
              </a:lnSpc>
              <a:defRPr/>
            </a:pP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Stable or peak load </a:t>
            </a:r>
            <a:r>
              <a:rPr lang="en-US" altLang="zh-CN" sz="1400" i="1" kern="0" dirty="0">
                <a:solidFill>
                  <a:prstClr val="black">
                    <a:alpha val="25000"/>
                  </a:prstClr>
                </a:solidFill>
                <a:latin typeface="Times New Roman" panose="02020603050405020304" pitchFamily="18" charset="0"/>
                <a:cs typeface="Times New Roman" panose="02020603050405020304" pitchFamily="18" charset="0"/>
              </a:rPr>
              <a:t>in RPS only.</a:t>
            </a:r>
          </a:p>
          <a:p>
            <a:pPr lvl="2">
              <a:lnSpc>
                <a:spcPct val="135000"/>
              </a:lnSpc>
              <a:defRPr/>
            </a:pP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Statistical distribution</a:t>
            </a:r>
            <a:r>
              <a:rPr lang="zh-CN" altLang="en-US" sz="1400" kern="0" dirty="0">
                <a:solidFill>
                  <a:prstClr val="black">
                    <a:alpha val="25000"/>
                  </a:prstClr>
                </a:solidFill>
                <a:latin typeface="Times New Roman" panose="02020603050405020304" pitchFamily="18" charset="0"/>
                <a:cs typeface="Times New Roman" panose="02020603050405020304" pitchFamily="18" charset="0"/>
              </a:rPr>
              <a:t> </a:t>
            </a: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model fit.</a:t>
            </a:r>
          </a:p>
          <a:p>
            <a:pPr marL="800076"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Incomplete support of request control policy</a:t>
            </a:r>
          </a:p>
          <a:p>
            <a:pPr lvl="2">
              <a:lnSpc>
                <a:spcPct val="135000"/>
              </a:lnSpc>
              <a:defRPr/>
            </a:pPr>
            <a:r>
              <a:rPr lang="en-US" altLang="zh-CN" sz="1400" i="1" kern="0" dirty="0">
                <a:solidFill>
                  <a:prstClr val="black"/>
                </a:solidFill>
                <a:latin typeface="Times New Roman" panose="02020603050405020304" pitchFamily="18" charset="0"/>
                <a:cs typeface="Times New Roman" panose="02020603050405020304" pitchFamily="18" charset="0"/>
              </a:rPr>
              <a:t>Open-Loop &amp; Closed-Loop &amp; Partly-Open-Loop</a:t>
            </a:r>
          </a:p>
          <a:p>
            <a:pPr lvl="2">
              <a:lnSpc>
                <a:spcPct val="135000"/>
              </a:lnSpc>
              <a:defRPr/>
            </a:pPr>
            <a:r>
              <a:rPr lang="en-US" altLang="zh-CN" sz="1400" kern="0" dirty="0">
                <a:solidFill>
                  <a:prstClr val="black"/>
                </a:solidFill>
                <a:latin typeface="Times New Roman" panose="02020603050405020304" pitchFamily="18" charset="0"/>
                <a:cs typeface="Times New Roman" panose="02020603050405020304" pitchFamily="18" charset="0"/>
              </a:rPr>
              <a:t>Coordination Emission </a:t>
            </a:r>
            <a:r>
              <a:rPr lang="zh-CN" altLang="en-US" sz="1400" kern="0" dirty="0">
                <a:solidFill>
                  <a:prstClr val="black"/>
                </a:solidFill>
                <a:latin typeface="Times New Roman" panose="02020603050405020304" pitchFamily="18" charset="0"/>
                <a:cs typeface="Times New Roman" panose="02020603050405020304" pitchFamily="18" charset="0"/>
              </a:rPr>
              <a:t>→</a:t>
            </a:r>
            <a:r>
              <a:rPr lang="en-US" altLang="zh-CN" sz="1400" kern="0" dirty="0">
                <a:solidFill>
                  <a:prstClr val="black"/>
                </a:solidFill>
                <a:latin typeface="Times New Roman" panose="02020603050405020304" pitchFamily="18" charset="0"/>
                <a:cs typeface="Times New Roman" panose="02020603050405020304" pitchFamily="18" charset="0"/>
              </a:rPr>
              <a:t> Latency Underestimation</a:t>
            </a:r>
          </a:p>
        </p:txBody>
      </p:sp>
      <p:sp>
        <p:nvSpPr>
          <p:cNvPr id="22" name="內容版面配置區 2">
            <a:extLst>
              <a:ext uri="{FF2B5EF4-FFF2-40B4-BE49-F238E27FC236}">
                <a16:creationId xmlns:a16="http://schemas.microsoft.com/office/drawing/2014/main" id="{B4AA9B6B-C149-0E44-6818-2956EE46552E}"/>
              </a:ext>
            </a:extLst>
          </p:cNvPr>
          <p:cNvSpPr txBox="1">
            <a:spLocks/>
          </p:cNvSpPr>
          <p:nvPr/>
        </p:nvSpPr>
        <p:spPr bwMode="auto">
          <a:xfrm>
            <a:off x="6096000" y="1133062"/>
            <a:ext cx="5704000" cy="25748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kumimoji="1" lang="en-US" altLang="zh-CN" sz="2400" b="1"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Dedicated Workload Logic</a:t>
            </a:r>
          </a:p>
        </p:txBody>
      </p:sp>
      <p:cxnSp>
        <p:nvCxnSpPr>
          <p:cNvPr id="23" name="直接连接符 22">
            <a:extLst>
              <a:ext uri="{FF2B5EF4-FFF2-40B4-BE49-F238E27FC236}">
                <a16:creationId xmlns:a16="http://schemas.microsoft.com/office/drawing/2014/main" id="{BAF0EEDE-B13B-3BFD-74BC-2CC7117D54F3}"/>
              </a:ext>
            </a:extLst>
          </p:cNvPr>
          <p:cNvCxnSpPr>
            <a:cxnSpLocks/>
          </p:cNvCxnSpPr>
          <p:nvPr/>
        </p:nvCxnSpPr>
        <p:spPr bwMode="auto">
          <a:xfrm>
            <a:off x="5732476" y="1283516"/>
            <a:ext cx="0" cy="2536130"/>
          </a:xfrm>
          <a:prstGeom prst="line">
            <a:avLst/>
          </a:prstGeom>
          <a:noFill/>
          <a:ln w="15875" cap="flat" cmpd="sng" algn="ctr">
            <a:solidFill>
              <a:schemeClr val="bg1">
                <a:lumMod val="50000"/>
              </a:schemeClr>
            </a:solidFill>
            <a:prstDash val="solid"/>
            <a:round/>
            <a:headEnd type="none" w="med" len="med"/>
            <a:tailEnd type="none" w="med" len="med"/>
          </a:ln>
          <a:effectLst/>
        </p:spPr>
      </p:cxnSp>
      <p:sp>
        <p:nvSpPr>
          <p:cNvPr id="3" name="灯片编号占位符 1">
            <a:extLst>
              <a:ext uri="{FF2B5EF4-FFF2-40B4-BE49-F238E27FC236}">
                <a16:creationId xmlns:a16="http://schemas.microsoft.com/office/drawing/2014/main" id="{16147DB0-EF11-218B-0DDB-B578F110FAE9}"/>
              </a:ext>
            </a:extLst>
          </p:cNvPr>
          <p:cNvSpPr txBox="1">
            <a:spLocks/>
          </p:cNvSpPr>
          <p:nvPr/>
        </p:nvSpPr>
        <p:spPr bwMode="auto">
          <a:xfrm>
            <a:off x="9120600" y="6534248"/>
            <a:ext cx="28448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TW"/>
            </a:defPPr>
            <a:lvl1pPr marL="0" algn="r" defTabSz="914400" rtl="0" eaLnBrk="1" latinLnBrk="0" hangingPunct="1">
              <a:defRPr sz="1200" kern="1200">
                <a:solidFill>
                  <a:schemeClr val="bg1"/>
                </a:solidFill>
                <a:latin typeface="Arial" pitchFamily="34" charset="0"/>
                <a:ea typeface="新細明體" pitchFamily="18"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9B6BDF2-6896-4B98-8776-C18582F63BA5}" type="slidenum">
              <a:rPr lang="zh-TW" altLang="en-US" smtClean="0">
                <a:solidFill>
                  <a:prstClr val="white"/>
                </a:solidFill>
              </a:rPr>
              <a:pPr>
                <a:defRPr/>
              </a:pPr>
              <a:t>4</a:t>
            </a:fld>
            <a:endParaRPr lang="zh-TW" altLang="en-US" dirty="0">
              <a:solidFill>
                <a:prstClr val="white"/>
              </a:solidFill>
            </a:endParaRPr>
          </a:p>
        </p:txBody>
      </p:sp>
      <p:pic>
        <p:nvPicPr>
          <p:cNvPr id="4" name="图片 3">
            <a:extLst>
              <a:ext uri="{FF2B5EF4-FFF2-40B4-BE49-F238E27FC236}">
                <a16:creationId xmlns:a16="http://schemas.microsoft.com/office/drawing/2014/main" id="{8F23A807-0C5D-9B48-4922-A66B85CDA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3078" y="4064921"/>
            <a:ext cx="6713628" cy="15959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文本框 5">
            <a:extLst>
              <a:ext uri="{FF2B5EF4-FFF2-40B4-BE49-F238E27FC236}">
                <a16:creationId xmlns:a16="http://schemas.microsoft.com/office/drawing/2014/main" id="{F319F9CB-6F73-5C3F-9C61-D90073E0DFA8}"/>
              </a:ext>
            </a:extLst>
          </p:cNvPr>
          <p:cNvSpPr txBox="1"/>
          <p:nvPr/>
        </p:nvSpPr>
        <p:spPr>
          <a:xfrm>
            <a:off x="2660639" y="5719742"/>
            <a:ext cx="611850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a:t>
            </a:r>
            <a:r>
              <a:rPr lang="en-US" altLang="zh-CN" i="1" dirty="0">
                <a:solidFill>
                  <a:prstClr val="black"/>
                </a:solidFill>
                <a:latin typeface="Times New Roman" panose="02020603050405020304" pitchFamily="18" charset="0"/>
                <a:ea typeface="新細明體"/>
                <a:cs typeface="Times New Roman" panose="02020603050405020304" pitchFamily="18" charset="0"/>
              </a:rPr>
              <a:t>3</a:t>
            </a: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 </a:t>
            </a:r>
            <a:r>
              <a:rPr lang="en-US" altLang="zh-CN" i="1" dirty="0">
                <a:solidFill>
                  <a:prstClr val="black"/>
                </a:solidFill>
                <a:latin typeface="Times New Roman" panose="02020603050405020304" pitchFamily="18" charset="0"/>
                <a:ea typeface="新細明體"/>
                <a:cs typeface="Times New Roman" panose="02020603050405020304" pitchFamily="18" charset="0"/>
              </a:rPr>
              <a:t>Three Types of Request Control Policy</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
        <p:nvSpPr>
          <p:cNvPr id="8" name="文本框 7">
            <a:extLst>
              <a:ext uri="{FF2B5EF4-FFF2-40B4-BE49-F238E27FC236}">
                <a16:creationId xmlns:a16="http://schemas.microsoft.com/office/drawing/2014/main" id="{5ABA1DA8-0649-E5C3-3782-9FF35A90D497}"/>
              </a:ext>
            </a:extLst>
          </p:cNvPr>
          <p:cNvSpPr txBox="1"/>
          <p:nvPr/>
        </p:nvSpPr>
        <p:spPr>
          <a:xfrm>
            <a:off x="3147200" y="6380360"/>
            <a:ext cx="8333133" cy="292388"/>
          </a:xfrm>
          <a:prstGeom prst="rect">
            <a:avLst/>
          </a:prstGeom>
          <a:noFill/>
        </p:spPr>
        <p:txBody>
          <a:bodyPr wrap="square">
            <a:spAutoFit/>
          </a:bodyPr>
          <a:lstStyle/>
          <a:p>
            <a:pPr lvl="0" algn="ctr">
              <a:defRPr/>
            </a:pPr>
            <a:r>
              <a:rPr lang="en-US" altLang="zh-CN" sz="1300" i="1" dirty="0">
                <a:solidFill>
                  <a:schemeClr val="bg1"/>
                </a:solidFill>
                <a:latin typeface="Times New Roman" panose="02020603050405020304" pitchFamily="18" charset="0"/>
                <a:cs typeface="Times New Roman" panose="02020603050405020304" pitchFamily="18" charset="0"/>
              </a:rPr>
              <a:t>Fig3 Courtesy: </a:t>
            </a:r>
            <a:r>
              <a:rPr kumimoji="0" lang="en-US" altLang="zh-CN" sz="1300" b="0" i="1" u="none" strike="noStrike" kern="1200" cap="none" spc="0" normalizeH="0" baseline="0" noProof="0" dirty="0">
                <a:ln>
                  <a:noFill/>
                </a:ln>
                <a:solidFill>
                  <a:schemeClr val="bg1"/>
                </a:solidFill>
                <a:effectLst/>
                <a:uLnTx/>
                <a:uFillTx/>
                <a:latin typeface="Times New Roman" panose="02020603050405020304" pitchFamily="18" charset="0"/>
                <a:ea typeface="新細明體"/>
                <a:cs typeface="Times New Roman" panose="02020603050405020304" pitchFamily="18" charset="0"/>
              </a:rPr>
              <a:t>Schroeder, B., Wierman, A., &amp; </a:t>
            </a:r>
            <a:r>
              <a:rPr kumimoji="0" lang="en-US" altLang="zh-CN" sz="1300" b="0" i="1" u="none" strike="noStrike" kern="1200" cap="none" spc="0" normalizeH="0" baseline="0" noProof="0" dirty="0" err="1">
                <a:ln>
                  <a:noFill/>
                </a:ln>
                <a:solidFill>
                  <a:schemeClr val="bg1"/>
                </a:solidFill>
                <a:effectLst/>
                <a:uLnTx/>
                <a:uFillTx/>
                <a:latin typeface="Times New Roman" panose="02020603050405020304" pitchFamily="18" charset="0"/>
                <a:ea typeface="新細明體"/>
                <a:cs typeface="Times New Roman" panose="02020603050405020304" pitchFamily="18" charset="0"/>
              </a:rPr>
              <a:t>Harchol</a:t>
            </a:r>
            <a:r>
              <a:rPr kumimoji="0" lang="en-US" altLang="zh-CN" sz="1300" b="0" i="1" u="none" strike="noStrike" kern="1200" cap="none" spc="0" normalizeH="0" baseline="0" noProof="0" dirty="0">
                <a:ln>
                  <a:noFill/>
                </a:ln>
                <a:solidFill>
                  <a:schemeClr val="bg1"/>
                </a:solidFill>
                <a:effectLst/>
                <a:uLnTx/>
                <a:uFillTx/>
                <a:latin typeface="Times New Roman" panose="02020603050405020304" pitchFamily="18" charset="0"/>
                <a:ea typeface="新細明體"/>
                <a:cs typeface="Times New Roman" panose="02020603050405020304" pitchFamily="18" charset="0"/>
              </a:rPr>
              <a:t>-Balter, M. (2006). Open versus closed: A cautionary tale.</a:t>
            </a:r>
            <a:endParaRPr kumimoji="0" lang="zh-CN" altLang="en-US" sz="1300" b="0" i="1" u="none" strike="noStrike" kern="1200" cap="none" spc="0" normalizeH="0" baseline="0" noProof="0" dirty="0">
              <a:ln>
                <a:noFill/>
              </a:ln>
              <a:solidFill>
                <a:schemeClr val="bg1"/>
              </a:solidFill>
              <a:effectLst/>
              <a:uLnTx/>
              <a:uFillTx/>
              <a:latin typeface="Arial"/>
              <a:ea typeface="新細明體"/>
              <a:cs typeface="+mn-cs"/>
            </a:endParaRPr>
          </a:p>
        </p:txBody>
      </p:sp>
    </p:spTree>
    <p:extLst>
      <p:ext uri="{BB962C8B-B14F-4D97-AF65-F5344CB8AC3E}">
        <p14:creationId xmlns:p14="http://schemas.microsoft.com/office/powerpoint/2010/main" val="2521192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C6CDE-45DF-EFD8-5455-0C7B00E9151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3098570-96EB-CAF7-60A3-E5BD2DADBBD7}"/>
              </a:ext>
            </a:extLst>
          </p:cNvPr>
          <p:cNvSpPr>
            <a:spLocks noGrp="1"/>
          </p:cNvSpPr>
          <p:nvPr>
            <p:ph type="title"/>
          </p:nvPr>
        </p:nvSpPr>
        <p:spPr>
          <a:xfrm>
            <a:off x="1296610" y="144466"/>
            <a:ext cx="10270977" cy="692151"/>
          </a:xfrm>
        </p:spPr>
        <p:txBody>
          <a:bodyPr/>
          <a:lstStyle/>
          <a:p>
            <a:r>
              <a:rPr lang="en-US" altLang="zh-TW" sz="3200" dirty="0"/>
              <a:t>Barriers of Load</a:t>
            </a:r>
            <a:r>
              <a:rPr lang="zh-CN" altLang="en-US" sz="3200" dirty="0"/>
              <a:t> </a:t>
            </a:r>
            <a:r>
              <a:rPr lang="en-US" altLang="zh-CN" sz="3200" dirty="0"/>
              <a:t>Generators</a:t>
            </a:r>
            <a:r>
              <a:rPr lang="en-US" altLang="zh-TW" sz="3200" dirty="0"/>
              <a:t> for Interactive Cloud Services</a:t>
            </a:r>
            <a:endParaRPr lang="zh-TW" altLang="en-US" sz="3200" dirty="0"/>
          </a:p>
        </p:txBody>
      </p:sp>
      <p:sp>
        <p:nvSpPr>
          <p:cNvPr id="5" name="灯片编号占位符 1">
            <a:extLst>
              <a:ext uri="{FF2B5EF4-FFF2-40B4-BE49-F238E27FC236}">
                <a16:creationId xmlns:a16="http://schemas.microsoft.com/office/drawing/2014/main" id="{CCCBCA0F-F386-810B-9319-79CCDBB472BD}"/>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21" name="內容版面配置區 2">
            <a:extLst>
              <a:ext uri="{FF2B5EF4-FFF2-40B4-BE49-F238E27FC236}">
                <a16:creationId xmlns:a16="http://schemas.microsoft.com/office/drawing/2014/main" id="{4E1AD79D-4692-F79E-97D3-EC738F38D448}"/>
              </a:ext>
            </a:extLst>
          </p:cNvPr>
          <p:cNvSpPr txBox="1">
            <a:spLocks/>
          </p:cNvSpPr>
          <p:nvPr/>
        </p:nvSpPr>
        <p:spPr bwMode="auto">
          <a:xfrm>
            <a:off x="397712" y="1133519"/>
            <a:ext cx="5334763" cy="28361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lvl="0">
              <a:lnSpc>
                <a:spcPct val="135000"/>
              </a:lnSpc>
              <a:defRPr/>
            </a:pPr>
            <a:r>
              <a:rPr lang="en-US" altLang="zh-CN" sz="2400" b="1" i="1" kern="0" dirty="0">
                <a:solidFill>
                  <a:prstClr val="black"/>
                </a:solidFill>
                <a:latin typeface="Times New Roman" panose="02020603050405020304" pitchFamily="18" charset="0"/>
                <a:cs typeface="Times New Roman" panose="02020603050405020304" pitchFamily="18" charset="0"/>
              </a:rPr>
              <a:t>Idealized Load Intensity</a:t>
            </a:r>
          </a:p>
          <a:p>
            <a:pPr marL="800076"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Limited load patterns</a:t>
            </a:r>
          </a:p>
          <a:p>
            <a:pPr lvl="2">
              <a:lnSpc>
                <a:spcPct val="135000"/>
              </a:lnSpc>
              <a:defRPr/>
            </a:pP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Stable or peak load </a:t>
            </a:r>
            <a:r>
              <a:rPr lang="en-US" altLang="zh-CN" sz="1400" i="1" kern="0" dirty="0">
                <a:solidFill>
                  <a:prstClr val="black">
                    <a:alpha val="25000"/>
                  </a:prstClr>
                </a:solidFill>
                <a:latin typeface="Times New Roman" panose="02020603050405020304" pitchFamily="18" charset="0"/>
                <a:cs typeface="Times New Roman" panose="02020603050405020304" pitchFamily="18" charset="0"/>
              </a:rPr>
              <a:t>in RPS only.</a:t>
            </a:r>
          </a:p>
          <a:p>
            <a:pPr lvl="2">
              <a:lnSpc>
                <a:spcPct val="135000"/>
              </a:lnSpc>
              <a:defRPr/>
            </a:pP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Statistical distribution</a:t>
            </a:r>
            <a:r>
              <a:rPr lang="zh-CN" altLang="en-US" sz="1400" kern="0" dirty="0">
                <a:solidFill>
                  <a:prstClr val="black">
                    <a:alpha val="25000"/>
                  </a:prstClr>
                </a:solidFill>
                <a:latin typeface="Times New Roman" panose="02020603050405020304" pitchFamily="18" charset="0"/>
                <a:cs typeface="Times New Roman" panose="02020603050405020304" pitchFamily="18" charset="0"/>
              </a:rPr>
              <a:t> </a:t>
            </a: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model fit.</a:t>
            </a:r>
          </a:p>
          <a:p>
            <a:pPr marL="800076"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Incomplete support of request control policy</a:t>
            </a:r>
          </a:p>
          <a:p>
            <a:pPr lvl="2">
              <a:lnSpc>
                <a:spcPct val="135000"/>
              </a:lnSpc>
              <a:defRPr/>
            </a:pPr>
            <a:r>
              <a:rPr lang="en-US" altLang="zh-CN" sz="1400" i="1" kern="0" dirty="0">
                <a:solidFill>
                  <a:prstClr val="black">
                    <a:alpha val="25000"/>
                  </a:prstClr>
                </a:solidFill>
                <a:latin typeface="Times New Roman" panose="02020603050405020304" pitchFamily="18" charset="0"/>
                <a:cs typeface="Times New Roman" panose="02020603050405020304" pitchFamily="18" charset="0"/>
              </a:rPr>
              <a:t>Open-Loop &amp; Closed-Loop &amp; Partly-Open-Loop</a:t>
            </a:r>
          </a:p>
          <a:p>
            <a:pPr lvl="2">
              <a:lnSpc>
                <a:spcPct val="135000"/>
              </a:lnSpc>
              <a:defRPr/>
            </a:pP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Coordination Emission </a:t>
            </a:r>
            <a:r>
              <a:rPr lang="zh-CN" altLang="en-US" sz="1400" kern="0" dirty="0">
                <a:solidFill>
                  <a:prstClr val="black">
                    <a:alpha val="25000"/>
                  </a:prstClr>
                </a:solidFill>
                <a:latin typeface="Times New Roman" panose="02020603050405020304" pitchFamily="18" charset="0"/>
                <a:cs typeface="Times New Roman" panose="02020603050405020304" pitchFamily="18" charset="0"/>
              </a:rPr>
              <a:t>→</a:t>
            </a:r>
            <a:r>
              <a:rPr lang="en-US" altLang="zh-CN" sz="1400" kern="0" dirty="0">
                <a:solidFill>
                  <a:prstClr val="black">
                    <a:alpha val="25000"/>
                  </a:prstClr>
                </a:solidFill>
                <a:latin typeface="Times New Roman" panose="02020603050405020304" pitchFamily="18" charset="0"/>
                <a:cs typeface="Times New Roman" panose="02020603050405020304" pitchFamily="18" charset="0"/>
              </a:rPr>
              <a:t> Latency Underestimation</a:t>
            </a:r>
          </a:p>
        </p:txBody>
      </p:sp>
      <p:sp>
        <p:nvSpPr>
          <p:cNvPr id="22" name="內容版面配置區 2">
            <a:extLst>
              <a:ext uri="{FF2B5EF4-FFF2-40B4-BE49-F238E27FC236}">
                <a16:creationId xmlns:a16="http://schemas.microsoft.com/office/drawing/2014/main" id="{DDFEBF46-CE52-583E-3DCB-963C7A293476}"/>
              </a:ext>
            </a:extLst>
          </p:cNvPr>
          <p:cNvSpPr txBox="1">
            <a:spLocks/>
          </p:cNvSpPr>
          <p:nvPr/>
        </p:nvSpPr>
        <p:spPr bwMode="auto">
          <a:xfrm>
            <a:off x="6096000" y="1133062"/>
            <a:ext cx="5999544" cy="25748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kumimoji="1" lang="en-US" altLang="zh-CN" sz="2400" b="1" i="1"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rPr>
              <a:t>Dedicated Workload Logic</a:t>
            </a:r>
          </a:p>
          <a:p>
            <a:pPr marL="914376" lvl="1" indent="-457200">
              <a:lnSpc>
                <a:spcPct val="135000"/>
              </a:lnSpc>
              <a:buFont typeface="+mj-ea"/>
              <a:buAutoNum type="circleNumDbPlain" startAt="3"/>
              <a:defRPr/>
            </a:pPr>
            <a:r>
              <a:rPr lang="en-US" altLang="zh-CN" sz="2000" b="1" kern="0" dirty="0">
                <a:solidFill>
                  <a:prstClr val="black"/>
                </a:solidFill>
                <a:latin typeface="Times New Roman" panose="02020603050405020304" pitchFamily="18" charset="0"/>
                <a:cs typeface="Times New Roman" panose="02020603050405020304" pitchFamily="18" charset="0"/>
              </a:rPr>
              <a:t>Limited service-type extensibility</a:t>
            </a:r>
            <a:endParaRPr lang="en-US" altLang="zh-CN" sz="1933" kern="0" dirty="0">
              <a:solidFill>
                <a:prstClr val="black"/>
              </a:solidFill>
              <a:latin typeface="Times New Roman" panose="02020603050405020304" pitchFamily="18" charset="0"/>
              <a:cs typeface="Times New Roman" panose="02020603050405020304" pitchFamily="18" charset="0"/>
            </a:endParaRPr>
          </a:p>
          <a:p>
            <a:pPr lvl="2">
              <a:lnSpc>
                <a:spcPct val="135000"/>
              </a:lnSpc>
              <a:buFont typeface="Arial" panose="020B0604020202020204" pitchFamily="34" charset="0"/>
              <a:buChar char="•"/>
              <a:defRPr/>
            </a:pPr>
            <a:r>
              <a:rPr lang="en-US" altLang="zh-CN" sz="1600" kern="0" dirty="0">
                <a:solidFill>
                  <a:prstClr val="black"/>
                </a:solidFill>
                <a:latin typeface="Times New Roman" panose="02020603050405020304" pitchFamily="18" charset="0"/>
                <a:cs typeface="Times New Roman" panose="02020603050405020304" pitchFamily="18" charset="0"/>
              </a:rPr>
              <a:t>Service-type-specific dedication</a:t>
            </a:r>
          </a:p>
          <a:p>
            <a:pPr lvl="2">
              <a:lnSpc>
                <a:spcPct val="135000"/>
              </a:lnSpc>
              <a:buFont typeface="Arial" panose="020B0604020202020204" pitchFamily="34" charset="0"/>
              <a:buChar char="•"/>
              <a:defRPr/>
            </a:pPr>
            <a:r>
              <a:rPr lang="en-US" altLang="zh-CN" sz="1600" kern="0" dirty="0">
                <a:solidFill>
                  <a:prstClr val="black"/>
                </a:solidFill>
                <a:latin typeface="Times New Roman" panose="02020603050405020304" pitchFamily="18" charset="0"/>
                <a:cs typeface="Times New Roman" panose="02020603050405020304" pitchFamily="18" charset="0"/>
              </a:rPr>
              <a:t>Huge evaluation cost</a:t>
            </a:r>
          </a:p>
          <a:p>
            <a:pPr lvl="2">
              <a:lnSpc>
                <a:spcPct val="135000"/>
              </a:lnSpc>
              <a:buFont typeface="Arial" panose="020B0604020202020204" pitchFamily="34" charset="0"/>
              <a:buChar char="•"/>
              <a:defRPr/>
            </a:pPr>
            <a:r>
              <a:rPr lang="en-US" altLang="zh-CN" sz="1600" kern="0" dirty="0">
                <a:solidFill>
                  <a:prstClr val="black"/>
                </a:solidFill>
                <a:latin typeface="Times New Roman" panose="02020603050405020304" pitchFamily="18" charset="0"/>
                <a:cs typeface="Times New Roman" panose="02020603050405020304" pitchFamily="18" charset="0"/>
              </a:rPr>
              <a:t>Handcrafted client / protocol given available commodity</a:t>
            </a:r>
          </a:p>
          <a:p>
            <a:pPr lvl="2">
              <a:lnSpc>
                <a:spcPct val="135000"/>
              </a:lnSpc>
              <a:buFont typeface="Arial" panose="020B0604020202020204" pitchFamily="34" charset="0"/>
              <a:buChar char="•"/>
              <a:defRPr/>
            </a:pPr>
            <a:r>
              <a:rPr lang="en-US" altLang="zh-CN" sz="1600" kern="0" dirty="0">
                <a:solidFill>
                  <a:prstClr val="black"/>
                </a:solidFill>
                <a:latin typeface="Times New Roman" panose="02020603050405020304" pitchFamily="18" charset="0"/>
                <a:cs typeface="Times New Roman" panose="02020603050405020304" pitchFamily="18" charset="0"/>
              </a:rPr>
              <a:t>Poor system compatibility</a:t>
            </a:r>
          </a:p>
        </p:txBody>
      </p:sp>
      <p:cxnSp>
        <p:nvCxnSpPr>
          <p:cNvPr id="23" name="直接连接符 22">
            <a:extLst>
              <a:ext uri="{FF2B5EF4-FFF2-40B4-BE49-F238E27FC236}">
                <a16:creationId xmlns:a16="http://schemas.microsoft.com/office/drawing/2014/main" id="{C286C24A-2549-AB03-F8E7-AC57CC4EC22B}"/>
              </a:ext>
            </a:extLst>
          </p:cNvPr>
          <p:cNvCxnSpPr>
            <a:cxnSpLocks/>
          </p:cNvCxnSpPr>
          <p:nvPr/>
        </p:nvCxnSpPr>
        <p:spPr bwMode="auto">
          <a:xfrm>
            <a:off x="5732476" y="1283516"/>
            <a:ext cx="0" cy="2536130"/>
          </a:xfrm>
          <a:prstGeom prst="line">
            <a:avLst/>
          </a:prstGeom>
          <a:noFill/>
          <a:ln w="15875" cap="flat" cmpd="sng" algn="ctr">
            <a:solidFill>
              <a:schemeClr val="bg1">
                <a:lumMod val="50000"/>
              </a:schemeClr>
            </a:solidFill>
            <a:prstDash val="solid"/>
            <a:round/>
            <a:headEnd type="none" w="med" len="med"/>
            <a:tailEnd type="none" w="med" len="med"/>
          </a:ln>
          <a:effectLst/>
        </p:spPr>
      </p:cxnSp>
      <p:sp>
        <p:nvSpPr>
          <p:cNvPr id="3" name="灯片编号占位符 1">
            <a:extLst>
              <a:ext uri="{FF2B5EF4-FFF2-40B4-BE49-F238E27FC236}">
                <a16:creationId xmlns:a16="http://schemas.microsoft.com/office/drawing/2014/main" id="{76FCEE3A-2437-89A2-EF13-FFBECCD39C9E}"/>
              </a:ext>
            </a:extLst>
          </p:cNvPr>
          <p:cNvSpPr txBox="1">
            <a:spLocks/>
          </p:cNvSpPr>
          <p:nvPr/>
        </p:nvSpPr>
        <p:spPr bwMode="auto">
          <a:xfrm>
            <a:off x="9120600" y="6534248"/>
            <a:ext cx="2844800" cy="339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zh-TW"/>
            </a:defPPr>
            <a:lvl1pPr marL="0" algn="r" defTabSz="914400" rtl="0" eaLnBrk="1" latinLnBrk="0" hangingPunct="1">
              <a:defRPr sz="1200" kern="1200">
                <a:solidFill>
                  <a:schemeClr val="bg1"/>
                </a:solidFill>
                <a:latin typeface="Arial" pitchFamily="34" charset="0"/>
                <a:ea typeface="新細明體" pitchFamily="18"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D9B6BDF2-6896-4B98-8776-C18582F63BA5}" type="slidenum">
              <a:rPr lang="zh-TW" altLang="en-US" smtClean="0">
                <a:solidFill>
                  <a:prstClr val="white"/>
                </a:solidFill>
              </a:rPr>
              <a:pPr>
                <a:defRPr/>
              </a:pPr>
              <a:t>5</a:t>
            </a:fld>
            <a:endParaRPr lang="zh-TW" altLang="en-US" dirty="0">
              <a:solidFill>
                <a:prstClr val="white"/>
              </a:solidFill>
            </a:endParaRPr>
          </a:p>
        </p:txBody>
      </p:sp>
      <p:sp>
        <p:nvSpPr>
          <p:cNvPr id="7" name="文本框 6">
            <a:extLst>
              <a:ext uri="{FF2B5EF4-FFF2-40B4-BE49-F238E27FC236}">
                <a16:creationId xmlns:a16="http://schemas.microsoft.com/office/drawing/2014/main" id="{455AB613-FC25-8F3C-0CB4-E476663B23D5}"/>
              </a:ext>
            </a:extLst>
          </p:cNvPr>
          <p:cNvSpPr txBox="1"/>
          <p:nvPr/>
        </p:nvSpPr>
        <p:spPr>
          <a:xfrm>
            <a:off x="3094552" y="4063178"/>
            <a:ext cx="5275847" cy="1902893"/>
          </a:xfrm>
          <a:prstGeom prst="rect">
            <a:avLst/>
          </a:prstGeom>
          <a:solidFill>
            <a:schemeClr val="accent2">
              <a:lumMod val="20000"/>
              <a:lumOff val="80000"/>
            </a:schemeClr>
          </a:solidFill>
        </p:spPr>
        <p:txBody>
          <a:bodyPr wrap="square" anchor="ctr">
            <a:spAutoFit/>
          </a:bodyPr>
          <a:lstStyle/>
          <a:p>
            <a:pPr algn="ctr">
              <a:lnSpc>
                <a:spcPct val="125000"/>
              </a:lnSpc>
            </a:pPr>
            <a:r>
              <a:rPr lang="en-US" altLang="zh-CN" sz="2800" b="1" kern="0" dirty="0">
                <a:solidFill>
                  <a:srgbClr val="525252"/>
                </a:solidFill>
                <a:latin typeface="Times New Roman" panose="02020603050405020304" pitchFamily="18" charset="0"/>
                <a:cs typeface="Times New Roman" panose="02020603050405020304" pitchFamily="18" charset="0"/>
              </a:rPr>
              <a:t>Our work:</a:t>
            </a:r>
            <a:br>
              <a:rPr lang="en-US" altLang="zh-CN" sz="2400" kern="0" dirty="0">
                <a:solidFill>
                  <a:prstClr val="black"/>
                </a:solidFill>
                <a:latin typeface="Times New Roman" panose="02020603050405020304" pitchFamily="18" charset="0"/>
                <a:cs typeface="Times New Roman" panose="02020603050405020304" pitchFamily="18" charset="0"/>
              </a:rPr>
            </a:br>
            <a:r>
              <a:rPr lang="en-US" altLang="zh-CN" sz="2400" b="1" kern="0" dirty="0">
                <a:solidFill>
                  <a:prstClr val="black"/>
                </a:solidFill>
                <a:latin typeface="Times New Roman" panose="02020603050405020304" pitchFamily="18" charset="0"/>
                <a:cs typeface="Times New Roman" panose="02020603050405020304" pitchFamily="18" charset="0"/>
              </a:rPr>
              <a:t>How to design an </a:t>
            </a:r>
            <a:r>
              <a:rPr lang="en-US" altLang="zh-CN" sz="2400" b="1" i="1" kern="0" dirty="0">
                <a:solidFill>
                  <a:prstClr val="black"/>
                </a:solidFill>
                <a:latin typeface="Times New Roman" panose="02020603050405020304" pitchFamily="18" charset="0"/>
                <a:cs typeface="Times New Roman" panose="02020603050405020304" pitchFamily="18" charset="0"/>
              </a:rPr>
              <a:t>extensible</a:t>
            </a:r>
            <a:r>
              <a:rPr lang="en-US" altLang="zh-CN" sz="2400" b="1" kern="0" dirty="0">
                <a:solidFill>
                  <a:prstClr val="black"/>
                </a:solidFill>
                <a:latin typeface="Times New Roman" panose="02020603050405020304" pitchFamily="18" charset="0"/>
                <a:cs typeface="Times New Roman" panose="02020603050405020304" pitchFamily="18" charset="0"/>
              </a:rPr>
              <a:t> generator of </a:t>
            </a:r>
            <a:r>
              <a:rPr lang="en-US" altLang="zh-CN" sz="2400" b="1" i="1" kern="0" dirty="0">
                <a:solidFill>
                  <a:prstClr val="black"/>
                </a:solidFill>
                <a:latin typeface="Times New Roman" panose="02020603050405020304" pitchFamily="18" charset="0"/>
                <a:cs typeface="Times New Roman" panose="02020603050405020304" pitchFamily="18" charset="0"/>
              </a:rPr>
              <a:t>on-demand</a:t>
            </a:r>
            <a:r>
              <a:rPr lang="en-US" altLang="zh-CN" sz="2400" b="1" kern="0" dirty="0">
                <a:solidFill>
                  <a:prstClr val="black"/>
                </a:solidFill>
                <a:latin typeface="Times New Roman" panose="02020603050405020304" pitchFamily="18" charset="0"/>
                <a:cs typeface="Times New Roman" panose="02020603050405020304" pitchFamily="18" charset="0"/>
              </a:rPr>
              <a:t> loads</a:t>
            </a:r>
          </a:p>
          <a:p>
            <a:pPr algn="ctr">
              <a:lnSpc>
                <a:spcPct val="125000"/>
              </a:lnSpc>
            </a:pPr>
            <a:r>
              <a:rPr lang="en-US" altLang="zh-CN" sz="2000" kern="0" dirty="0">
                <a:solidFill>
                  <a:prstClr val="black"/>
                </a:solidFill>
                <a:latin typeface="Times New Roman" panose="02020603050405020304" pitchFamily="18" charset="0"/>
                <a:cs typeface="Times New Roman" panose="02020603050405020304" pitchFamily="18" charset="0"/>
              </a:rPr>
              <a:t>(fully decoupled &amp; strong compatibility)</a:t>
            </a:r>
          </a:p>
        </p:txBody>
      </p:sp>
    </p:spTree>
    <p:extLst>
      <p:ext uri="{BB962C8B-B14F-4D97-AF65-F5344CB8AC3E}">
        <p14:creationId xmlns:p14="http://schemas.microsoft.com/office/powerpoint/2010/main" val="195733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133E7-F2D9-ABFC-022C-C08B393450D3}"/>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C69E85DE-B029-259E-0E69-77E5DCEA1BB7}"/>
              </a:ext>
            </a:extLst>
          </p:cNvPr>
          <p:cNvSpPr>
            <a:spLocks noGrp="1"/>
          </p:cNvSpPr>
          <p:nvPr>
            <p:ph type="title"/>
          </p:nvPr>
        </p:nvSpPr>
        <p:spPr>
          <a:xfrm>
            <a:off x="1296610" y="144466"/>
            <a:ext cx="10270977" cy="692151"/>
          </a:xfrm>
        </p:spPr>
        <p:txBody>
          <a:bodyPr/>
          <a:lstStyle/>
          <a:p>
            <a:r>
              <a:rPr lang="en-US" altLang="zh-TW" sz="3200" dirty="0"/>
              <a:t>Workload Characterization on Huawei Cloud</a:t>
            </a:r>
            <a:endParaRPr lang="zh-TW" altLang="en-US" sz="3200" dirty="0"/>
          </a:p>
        </p:txBody>
      </p:sp>
      <p:sp>
        <p:nvSpPr>
          <p:cNvPr id="5" name="灯片编号占位符 1">
            <a:extLst>
              <a:ext uri="{FF2B5EF4-FFF2-40B4-BE49-F238E27FC236}">
                <a16:creationId xmlns:a16="http://schemas.microsoft.com/office/drawing/2014/main" id="{983BB5E5-60DB-64C2-9F40-EF99E7F9BA84}"/>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535E9F76-D233-FEC0-08F5-259B6977FDD4}"/>
              </a:ext>
            </a:extLst>
          </p:cNvPr>
          <p:cNvSpPr txBox="1">
            <a:spLocks/>
          </p:cNvSpPr>
          <p:nvPr/>
        </p:nvSpPr>
        <p:spPr bwMode="auto">
          <a:xfrm>
            <a:off x="893564" y="1162149"/>
            <a:ext cx="5916524" cy="23738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kern="0" dirty="0">
                <a:solidFill>
                  <a:prstClr val="black"/>
                </a:solidFill>
                <a:latin typeface="Times New Roman" panose="02020603050405020304" pitchFamily="18" charset="0"/>
                <a:cs typeface="Times New Roman" panose="02020603050405020304" pitchFamily="18" charset="0"/>
              </a:rPr>
              <a:t>Dataset</a:t>
            </a:r>
          </a:p>
          <a:p>
            <a:pPr lvl="1" indent="-342882">
              <a:lnSpc>
                <a:spcPct val="135000"/>
              </a:lnSpc>
              <a:buSzPct val="80000"/>
              <a:buFont typeface="Wingdings" panose="05000000000000000000" pitchFamily="2" charset="2"/>
              <a:buChar char="p"/>
              <a:defRPr/>
            </a:pPr>
            <a:r>
              <a:rPr lang="en-US" altLang="zh-CN" sz="1800" b="1" i="1" kern="0" dirty="0">
                <a:solidFill>
                  <a:prstClr val="black"/>
                </a:solidFill>
                <a:latin typeface="Times New Roman" panose="02020603050405020304" pitchFamily="18" charset="0"/>
                <a:cs typeface="Times New Roman" panose="02020603050405020304" pitchFamily="18" charset="0"/>
              </a:rPr>
              <a:t>RDS</a:t>
            </a:r>
            <a:r>
              <a:rPr lang="en-US" altLang="zh-CN" sz="1800" kern="0" dirty="0">
                <a:solidFill>
                  <a:prstClr val="black"/>
                </a:solidFill>
                <a:latin typeface="Times New Roman" panose="02020603050405020304" pitchFamily="18" charset="0"/>
                <a:cs typeface="Times New Roman" panose="02020603050405020304" pitchFamily="18" charset="0"/>
              </a:rPr>
              <a:t>: Relational Database Service (e.g., MySQL)</a:t>
            </a:r>
          </a:p>
          <a:p>
            <a:pPr lvl="1" indent="-342882">
              <a:lnSpc>
                <a:spcPct val="135000"/>
              </a:lnSpc>
              <a:buSzPct val="80000"/>
              <a:buFont typeface="Wingdings" panose="05000000000000000000" pitchFamily="2" charset="2"/>
              <a:buChar char="p"/>
              <a:defRPr/>
            </a:pPr>
            <a:r>
              <a:rPr lang="en-US" altLang="zh-CN" sz="1800" b="1" i="1" kern="0" dirty="0">
                <a:solidFill>
                  <a:prstClr val="black"/>
                </a:solidFill>
                <a:latin typeface="Times New Roman" panose="02020603050405020304" pitchFamily="18" charset="0"/>
                <a:cs typeface="Times New Roman" panose="02020603050405020304" pitchFamily="18" charset="0"/>
              </a:rPr>
              <a:t>DMS: </a:t>
            </a:r>
            <a:r>
              <a:rPr lang="en-US" altLang="zh-CN" sz="1800" kern="0" dirty="0">
                <a:solidFill>
                  <a:prstClr val="black"/>
                </a:solidFill>
                <a:latin typeface="Times New Roman" panose="02020603050405020304" pitchFamily="18" charset="0"/>
                <a:cs typeface="Times New Roman" panose="02020603050405020304" pitchFamily="18" charset="0"/>
              </a:rPr>
              <a:t>Distributed Messaging Service (e.g., Kafka)</a:t>
            </a:r>
          </a:p>
          <a:p>
            <a:pPr lvl="1" indent="-342882">
              <a:lnSpc>
                <a:spcPct val="135000"/>
              </a:lnSpc>
              <a:buSzPct val="80000"/>
              <a:buFont typeface="Wingdings" panose="05000000000000000000" pitchFamily="2" charset="2"/>
              <a:buChar char="p"/>
              <a:defRPr/>
            </a:pPr>
            <a:r>
              <a:rPr lang="en-US" altLang="zh-CN" sz="1800" b="1" i="1" kern="0" dirty="0">
                <a:solidFill>
                  <a:prstClr val="black"/>
                </a:solidFill>
                <a:latin typeface="Times New Roman" panose="02020603050405020304" pitchFamily="18" charset="0"/>
                <a:cs typeface="Times New Roman" panose="02020603050405020304" pitchFamily="18" charset="0"/>
              </a:rPr>
              <a:t>DCS</a:t>
            </a:r>
            <a:r>
              <a:rPr lang="en-US" altLang="zh-CN" sz="1800" kern="0" dirty="0">
                <a:solidFill>
                  <a:prstClr val="black"/>
                </a:solidFill>
                <a:latin typeface="Times New Roman" panose="02020603050405020304" pitchFamily="18" charset="0"/>
                <a:cs typeface="Times New Roman" panose="02020603050405020304" pitchFamily="18" charset="0"/>
              </a:rPr>
              <a:t>:</a:t>
            </a:r>
            <a:r>
              <a:rPr lang="zh-CN" altLang="en-US" sz="1800" kern="0" dirty="0">
                <a:solidFill>
                  <a:prstClr val="black"/>
                </a:solidFill>
                <a:latin typeface="Times New Roman" panose="02020603050405020304" pitchFamily="18" charset="0"/>
                <a:cs typeface="Times New Roman" panose="02020603050405020304" pitchFamily="18" charset="0"/>
              </a:rPr>
              <a:t> </a:t>
            </a:r>
            <a:r>
              <a:rPr lang="en-US" altLang="zh-CN" sz="1800" kern="0" dirty="0">
                <a:solidFill>
                  <a:prstClr val="black"/>
                </a:solidFill>
                <a:latin typeface="Times New Roman" panose="02020603050405020304" pitchFamily="18" charset="0"/>
                <a:cs typeface="Times New Roman" panose="02020603050405020304" pitchFamily="18" charset="0"/>
              </a:rPr>
              <a:t>Distributed</a:t>
            </a:r>
            <a:r>
              <a:rPr lang="zh-CN" altLang="en-US" sz="1800" kern="0" dirty="0">
                <a:solidFill>
                  <a:prstClr val="black"/>
                </a:solidFill>
                <a:latin typeface="Times New Roman" panose="02020603050405020304" pitchFamily="18" charset="0"/>
                <a:cs typeface="Times New Roman" panose="02020603050405020304" pitchFamily="18" charset="0"/>
              </a:rPr>
              <a:t> </a:t>
            </a:r>
            <a:r>
              <a:rPr lang="en-US" altLang="zh-CN" sz="1800" kern="0" dirty="0">
                <a:solidFill>
                  <a:prstClr val="black"/>
                </a:solidFill>
                <a:latin typeface="Times New Roman" panose="02020603050405020304" pitchFamily="18" charset="0"/>
                <a:cs typeface="Times New Roman" panose="02020603050405020304" pitchFamily="18" charset="0"/>
              </a:rPr>
              <a:t>Caching</a:t>
            </a:r>
            <a:r>
              <a:rPr lang="zh-CN" altLang="en-US" sz="1800" kern="0" dirty="0">
                <a:solidFill>
                  <a:prstClr val="black"/>
                </a:solidFill>
                <a:latin typeface="Times New Roman" panose="02020603050405020304" pitchFamily="18" charset="0"/>
                <a:cs typeface="Times New Roman" panose="02020603050405020304" pitchFamily="18" charset="0"/>
              </a:rPr>
              <a:t> </a:t>
            </a:r>
            <a:r>
              <a:rPr lang="en-US" altLang="zh-CN" sz="1800" kern="0" dirty="0">
                <a:solidFill>
                  <a:prstClr val="black"/>
                </a:solidFill>
                <a:latin typeface="Times New Roman" panose="02020603050405020304" pitchFamily="18" charset="0"/>
                <a:cs typeface="Times New Roman" panose="02020603050405020304" pitchFamily="18" charset="0"/>
              </a:rPr>
              <a:t>Service (e.g., Memcache)</a:t>
            </a:r>
          </a:p>
          <a:p>
            <a:pPr lvl="1" indent="-342882">
              <a:lnSpc>
                <a:spcPct val="135000"/>
              </a:lnSpc>
              <a:buSzPct val="80000"/>
              <a:buFont typeface="Wingdings" panose="05000000000000000000" pitchFamily="2" charset="2"/>
              <a:buChar char="p"/>
              <a:defRPr/>
            </a:pPr>
            <a:r>
              <a:rPr lang="en-US" altLang="zh-CN" sz="1800" kern="0" dirty="0">
                <a:solidFill>
                  <a:prstClr val="black"/>
                </a:solidFill>
                <a:latin typeface="Times New Roman" panose="02020603050405020304" pitchFamily="18" charset="0"/>
                <a:cs typeface="Times New Roman" panose="02020603050405020304" pitchFamily="18" charset="0"/>
              </a:rPr>
              <a:t>20 Tenants × 50 VMs × 1 week</a:t>
            </a: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endParaRPr lang="en-US" altLang="zh-CN" sz="1400" b="1" kern="0" dirty="0">
              <a:solidFill>
                <a:prstClr val="black"/>
              </a:solidFill>
              <a:latin typeface="Times New Roman" panose="02020603050405020304" pitchFamily="18" charset="0"/>
              <a:cs typeface="Times New Roman" panose="02020603050405020304" pitchFamily="18" charset="0"/>
            </a:endParaRPr>
          </a:p>
        </p:txBody>
      </p:sp>
      <p:pic>
        <p:nvPicPr>
          <p:cNvPr id="6" name="图片 5">
            <a:extLst>
              <a:ext uri="{FF2B5EF4-FFF2-40B4-BE49-F238E27FC236}">
                <a16:creationId xmlns:a16="http://schemas.microsoft.com/office/drawing/2014/main" id="{5D97676E-9680-8C67-AEEF-B2C22A712FFB}"/>
              </a:ext>
            </a:extLst>
          </p:cNvPr>
          <p:cNvPicPr>
            <a:picLocks noChangeAspect="1"/>
          </p:cNvPicPr>
          <p:nvPr/>
        </p:nvPicPr>
        <p:blipFill>
          <a:blip r:embed="rId3"/>
          <a:stretch>
            <a:fillRect/>
          </a:stretch>
        </p:blipFill>
        <p:spPr>
          <a:xfrm>
            <a:off x="8290857" y="1340870"/>
            <a:ext cx="2704578" cy="2006337"/>
          </a:xfrm>
          <a:prstGeom prst="rect">
            <a:avLst/>
          </a:prstGeom>
        </p:spPr>
      </p:pic>
      <p:pic>
        <p:nvPicPr>
          <p:cNvPr id="8" name="图片 7">
            <a:extLst>
              <a:ext uri="{FF2B5EF4-FFF2-40B4-BE49-F238E27FC236}">
                <a16:creationId xmlns:a16="http://schemas.microsoft.com/office/drawing/2014/main" id="{C35EA659-FBEA-8858-645B-0D2BE98B7CE9}"/>
              </a:ext>
            </a:extLst>
          </p:cNvPr>
          <p:cNvPicPr>
            <a:picLocks noChangeAspect="1"/>
          </p:cNvPicPr>
          <p:nvPr/>
        </p:nvPicPr>
        <p:blipFill>
          <a:blip r:embed="rId4"/>
          <a:stretch>
            <a:fillRect/>
          </a:stretch>
        </p:blipFill>
        <p:spPr>
          <a:xfrm>
            <a:off x="7269062" y="4150446"/>
            <a:ext cx="4748168" cy="1366684"/>
          </a:xfrm>
          <a:prstGeom prst="rect">
            <a:avLst/>
          </a:prstGeom>
        </p:spPr>
      </p:pic>
      <p:sp>
        <p:nvSpPr>
          <p:cNvPr id="10" name="文本框 9">
            <a:extLst>
              <a:ext uri="{FF2B5EF4-FFF2-40B4-BE49-F238E27FC236}">
                <a16:creationId xmlns:a16="http://schemas.microsoft.com/office/drawing/2014/main" id="{9EE803B8-2B82-5753-AC16-88251D0CDED0}"/>
              </a:ext>
            </a:extLst>
          </p:cNvPr>
          <p:cNvSpPr txBox="1"/>
          <p:nvPr/>
        </p:nvSpPr>
        <p:spPr>
          <a:xfrm>
            <a:off x="7805224" y="3429000"/>
            <a:ext cx="367584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4. </a:t>
            </a:r>
            <a:r>
              <a:rPr lang="en-US" altLang="zh-CN" i="1" dirty="0">
                <a:solidFill>
                  <a:prstClr val="black"/>
                </a:solidFill>
                <a:latin typeface="Times New Roman" panose="02020603050405020304" pitchFamily="18" charset="0"/>
                <a:ea typeface="新細明體"/>
                <a:cs typeface="Times New Roman" panose="02020603050405020304" pitchFamily="18" charset="0"/>
              </a:rPr>
              <a:t>Distribution of VM Types</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
        <p:nvSpPr>
          <p:cNvPr id="12" name="文本框 11">
            <a:extLst>
              <a:ext uri="{FF2B5EF4-FFF2-40B4-BE49-F238E27FC236}">
                <a16:creationId xmlns:a16="http://schemas.microsoft.com/office/drawing/2014/main" id="{AC5F2F22-641F-085C-6017-065575C28E16}"/>
              </a:ext>
            </a:extLst>
          </p:cNvPr>
          <p:cNvSpPr txBox="1"/>
          <p:nvPr/>
        </p:nvSpPr>
        <p:spPr>
          <a:xfrm>
            <a:off x="7670666" y="5570258"/>
            <a:ext cx="3944957"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b="0" i="1" u="none" strike="noStrike" kern="1200" cap="none" spc="0" normalizeH="0" baseline="0" noProof="0" dirty="0">
                <a:ln>
                  <a:noFill/>
                </a:ln>
                <a:solidFill>
                  <a:prstClr val="black"/>
                </a:solidFill>
                <a:effectLst/>
                <a:uLnTx/>
                <a:uFillTx/>
                <a:latin typeface="Times New Roman" panose="02020603050405020304" pitchFamily="18" charset="0"/>
                <a:ea typeface="新細明體"/>
                <a:cs typeface="Times New Roman" panose="02020603050405020304" pitchFamily="18" charset="0"/>
              </a:rPr>
              <a:t>Fig 5. </a:t>
            </a:r>
            <a:r>
              <a:rPr lang="en-US" altLang="zh-CN" i="1" dirty="0">
                <a:solidFill>
                  <a:prstClr val="black"/>
                </a:solidFill>
                <a:latin typeface="Times New Roman" panose="02020603050405020304" pitchFamily="18" charset="0"/>
                <a:ea typeface="新細明體"/>
                <a:cs typeface="Times New Roman" panose="02020603050405020304" pitchFamily="18" charset="0"/>
              </a:rPr>
              <a:t>CDF of Average CPU Utilization</a:t>
            </a:r>
            <a:endParaRPr kumimoji="0" lang="zh-CN" altLang="en-US" b="0" i="1" u="none" strike="noStrike" kern="1200" cap="none" spc="0" normalizeH="0" baseline="0" noProof="0" dirty="0">
              <a:ln>
                <a:noFill/>
              </a:ln>
              <a:solidFill>
                <a:prstClr val="black"/>
              </a:solidFill>
              <a:effectLst/>
              <a:uLnTx/>
              <a:uFillTx/>
              <a:latin typeface="Arial"/>
              <a:ea typeface="新細明體"/>
              <a:cs typeface="+mn-cs"/>
            </a:endParaRPr>
          </a:p>
        </p:txBody>
      </p:sp>
      <p:sp>
        <p:nvSpPr>
          <p:cNvPr id="14" name="文本框 13">
            <a:extLst>
              <a:ext uri="{FF2B5EF4-FFF2-40B4-BE49-F238E27FC236}">
                <a16:creationId xmlns:a16="http://schemas.microsoft.com/office/drawing/2014/main" id="{961E9FD6-908B-9210-6359-F58FA3A3AE10}"/>
              </a:ext>
            </a:extLst>
          </p:cNvPr>
          <p:cNvSpPr txBox="1"/>
          <p:nvPr/>
        </p:nvSpPr>
        <p:spPr>
          <a:xfrm>
            <a:off x="1367434" y="3853872"/>
            <a:ext cx="4968784" cy="1959832"/>
          </a:xfrm>
          <a:prstGeom prst="rect">
            <a:avLst/>
          </a:prstGeom>
          <a:solidFill>
            <a:schemeClr val="accent2">
              <a:lumMod val="20000"/>
              <a:lumOff val="80000"/>
            </a:schemeClr>
          </a:solidFill>
        </p:spPr>
        <p:txBody>
          <a:bodyPr wrap="square">
            <a:spAutoFit/>
          </a:bodyPr>
          <a:lstStyle/>
          <a:p>
            <a:pPr algn="ctr">
              <a:lnSpc>
                <a:spcPct val="135000"/>
              </a:lnSpc>
            </a:pPr>
            <a:r>
              <a:rPr lang="en-US" altLang="zh-CN" sz="2800" b="1" kern="0" dirty="0">
                <a:solidFill>
                  <a:srgbClr val="525252"/>
                </a:solidFill>
                <a:latin typeface="Times New Roman" panose="02020603050405020304" pitchFamily="18" charset="0"/>
                <a:cs typeface="Times New Roman" panose="02020603050405020304" pitchFamily="18" charset="0"/>
              </a:rPr>
              <a:t>Key Takeaways:</a:t>
            </a:r>
            <a:br>
              <a:rPr lang="en-US" altLang="zh-CN" sz="2400" b="1" kern="0" dirty="0">
                <a:solidFill>
                  <a:prstClr val="black"/>
                </a:solidFill>
                <a:latin typeface="Times New Roman" panose="02020603050405020304" pitchFamily="18" charset="0"/>
                <a:cs typeface="Times New Roman" panose="02020603050405020304" pitchFamily="18" charset="0"/>
              </a:rPr>
            </a:br>
            <a:r>
              <a:rPr lang="en-US" altLang="zh-CN" sz="2400" kern="0" dirty="0">
                <a:solidFill>
                  <a:prstClr val="black"/>
                </a:solidFill>
                <a:latin typeface="Times New Roman" panose="02020603050405020304" pitchFamily="18" charset="0"/>
                <a:cs typeface="Times New Roman" panose="02020603050405020304" pitchFamily="18" charset="0"/>
              </a:rPr>
              <a:t>1. </a:t>
            </a:r>
            <a:r>
              <a:rPr lang="en-US" altLang="zh-CN" sz="2000" kern="0" dirty="0">
                <a:solidFill>
                  <a:prstClr val="black"/>
                </a:solidFill>
                <a:latin typeface="Times New Roman" panose="02020603050405020304" pitchFamily="18" charset="0"/>
                <a:cs typeface="Times New Roman" panose="02020603050405020304" pitchFamily="18" charset="0"/>
              </a:rPr>
              <a:t>Load intensity is </a:t>
            </a:r>
            <a:r>
              <a:rPr lang="en-US" altLang="zh-CN" sz="2000" b="1" i="1" kern="0" dirty="0">
                <a:solidFill>
                  <a:prstClr val="black"/>
                </a:solidFill>
                <a:latin typeface="Times New Roman" panose="02020603050405020304" pitchFamily="18" charset="0"/>
                <a:cs typeface="Times New Roman" panose="02020603050405020304" pitchFamily="18" charset="0"/>
              </a:rPr>
              <a:t>mostly</a:t>
            </a:r>
            <a:r>
              <a:rPr lang="en-US" altLang="zh-CN" sz="2000" kern="0" dirty="0">
                <a:solidFill>
                  <a:prstClr val="black"/>
                </a:solidFill>
                <a:latin typeface="Times New Roman" panose="02020603050405020304" pitchFamily="18" charset="0"/>
                <a:cs typeface="Times New Roman" panose="02020603050405020304" pitchFamily="18" charset="0"/>
              </a:rPr>
              <a:t> </a:t>
            </a:r>
            <a:r>
              <a:rPr lang="en-US" altLang="zh-CN" sz="2000" b="1" i="1" kern="0" dirty="0">
                <a:solidFill>
                  <a:prstClr val="black"/>
                </a:solidFill>
                <a:latin typeface="Times New Roman" panose="02020603050405020304" pitchFamily="18" charset="0"/>
                <a:cs typeface="Times New Roman" panose="02020603050405020304" pitchFamily="18" charset="0"/>
              </a:rPr>
              <a:t>small to medium</a:t>
            </a:r>
            <a:r>
              <a:rPr lang="en-US" altLang="zh-CN" sz="2000" kern="0" dirty="0">
                <a:solidFill>
                  <a:prstClr val="black"/>
                </a:solidFill>
                <a:latin typeface="Times New Roman" panose="02020603050405020304" pitchFamily="18" charset="0"/>
                <a:cs typeface="Times New Roman" panose="02020603050405020304" pitchFamily="18" charset="0"/>
              </a:rPr>
              <a:t>.</a:t>
            </a:r>
          </a:p>
          <a:p>
            <a:pPr algn="ctr">
              <a:lnSpc>
                <a:spcPct val="135000"/>
              </a:lnSpc>
            </a:pPr>
            <a:r>
              <a:rPr lang="en-US" altLang="zh-CN" sz="2000" kern="0" dirty="0">
                <a:solidFill>
                  <a:prstClr val="black"/>
                </a:solidFill>
                <a:latin typeface="Times New Roman" panose="02020603050405020304" pitchFamily="18" charset="0"/>
                <a:cs typeface="Times New Roman" panose="02020603050405020304" pitchFamily="18" charset="0"/>
              </a:rPr>
              <a:t>2. Load variation shows </a:t>
            </a:r>
            <a:r>
              <a:rPr lang="en-US" altLang="zh-CN" sz="2000" b="1" i="1" kern="0" dirty="0">
                <a:solidFill>
                  <a:prstClr val="black"/>
                </a:solidFill>
                <a:latin typeface="Times New Roman" panose="02020603050405020304" pitchFamily="18" charset="0"/>
                <a:cs typeface="Times New Roman" panose="02020603050405020304" pitchFamily="18" charset="0"/>
              </a:rPr>
              <a:t>periodic, diurnal,</a:t>
            </a:r>
          </a:p>
          <a:p>
            <a:pPr algn="ctr">
              <a:lnSpc>
                <a:spcPct val="135000"/>
              </a:lnSpc>
            </a:pPr>
            <a:r>
              <a:rPr lang="en-US" altLang="zh-CN" sz="2000" i="1" kern="0" dirty="0">
                <a:solidFill>
                  <a:prstClr val="black"/>
                </a:solidFill>
                <a:latin typeface="Times New Roman" panose="02020603050405020304" pitchFamily="18" charset="0"/>
                <a:cs typeface="Times New Roman" panose="02020603050405020304" pitchFamily="18" charset="0"/>
              </a:rPr>
              <a:t>and </a:t>
            </a:r>
            <a:r>
              <a:rPr lang="en-US" altLang="zh-CN" sz="2000" b="1" i="1" kern="0" dirty="0">
                <a:solidFill>
                  <a:prstClr val="black"/>
                </a:solidFill>
                <a:latin typeface="Times New Roman" panose="02020603050405020304" pitchFamily="18" charset="0"/>
                <a:cs typeface="Times New Roman" panose="02020603050405020304" pitchFamily="18" charset="0"/>
              </a:rPr>
              <a:t>fluctuating</a:t>
            </a:r>
            <a:r>
              <a:rPr lang="en-US" altLang="zh-CN" sz="2000" b="1" kern="0" dirty="0">
                <a:solidFill>
                  <a:prstClr val="black"/>
                </a:solidFill>
                <a:latin typeface="Times New Roman" panose="02020603050405020304" pitchFamily="18" charset="0"/>
                <a:cs typeface="Times New Roman" panose="02020603050405020304" pitchFamily="18" charset="0"/>
              </a:rPr>
              <a:t> </a:t>
            </a:r>
            <a:r>
              <a:rPr lang="en-US" altLang="zh-CN" sz="2000" kern="0" dirty="0">
                <a:solidFill>
                  <a:prstClr val="black"/>
                </a:solidFill>
                <a:latin typeface="Times New Roman" panose="02020603050405020304" pitchFamily="18" charset="0"/>
                <a:cs typeface="Times New Roman" panose="02020603050405020304" pitchFamily="18" charset="0"/>
              </a:rPr>
              <a:t>patterns.</a:t>
            </a:r>
          </a:p>
        </p:txBody>
      </p:sp>
    </p:spTree>
    <p:extLst>
      <p:ext uri="{BB962C8B-B14F-4D97-AF65-F5344CB8AC3E}">
        <p14:creationId xmlns:p14="http://schemas.microsoft.com/office/powerpoint/2010/main" val="287176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75CF3-837D-8133-25F3-EE22669BA249}"/>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4F5B5C12-BF03-A4FB-1410-97169941C7DF}"/>
              </a:ext>
            </a:extLst>
          </p:cNvPr>
          <p:cNvSpPr>
            <a:spLocks noGrp="1"/>
          </p:cNvSpPr>
          <p:nvPr>
            <p:ph type="title"/>
          </p:nvPr>
        </p:nvSpPr>
        <p:spPr>
          <a:xfrm>
            <a:off x="1296610" y="144466"/>
            <a:ext cx="10270977" cy="692151"/>
          </a:xfrm>
        </p:spPr>
        <p:txBody>
          <a:bodyPr/>
          <a:lstStyle/>
          <a:p>
            <a:r>
              <a:rPr lang="en-US" altLang="zh-TW" sz="3200" dirty="0"/>
              <a:t>Observations &amp; Key Insights</a:t>
            </a:r>
            <a:endParaRPr lang="zh-TW" altLang="en-US" sz="3200" dirty="0"/>
          </a:p>
        </p:txBody>
      </p:sp>
      <p:sp>
        <p:nvSpPr>
          <p:cNvPr id="5" name="灯片编号占位符 1">
            <a:extLst>
              <a:ext uri="{FF2B5EF4-FFF2-40B4-BE49-F238E27FC236}">
                <a16:creationId xmlns:a16="http://schemas.microsoft.com/office/drawing/2014/main" id="{5F42F898-5CA5-26F1-C502-8349C9A52A5A}"/>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4" name="內容版面配置區 2">
            <a:extLst>
              <a:ext uri="{FF2B5EF4-FFF2-40B4-BE49-F238E27FC236}">
                <a16:creationId xmlns:a16="http://schemas.microsoft.com/office/drawing/2014/main" id="{D21C99ED-8E8C-4854-7ED0-67AB9F113E53}"/>
              </a:ext>
            </a:extLst>
          </p:cNvPr>
          <p:cNvSpPr txBox="1">
            <a:spLocks/>
          </p:cNvSpPr>
          <p:nvPr/>
        </p:nvSpPr>
        <p:spPr bwMode="auto">
          <a:xfrm>
            <a:off x="1070107" y="1153759"/>
            <a:ext cx="8490581" cy="4840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i="1" kern="0" dirty="0">
                <a:solidFill>
                  <a:prstClr val="black"/>
                </a:solidFill>
                <a:latin typeface="Times New Roman" panose="02020603050405020304" pitchFamily="18" charset="0"/>
                <a:cs typeface="Times New Roman" panose="02020603050405020304" pitchFamily="18" charset="0"/>
              </a:rPr>
              <a:t>Observations</a:t>
            </a:r>
          </a:p>
          <a:p>
            <a:pPr marL="742931" lvl="1" indent="-342900">
              <a:lnSpc>
                <a:spcPct val="135000"/>
              </a:lnSpc>
              <a:buSzPct val="80000"/>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Real-world loads are unstable with complex patterns and in various metrics.</a:t>
            </a:r>
          </a:p>
          <a:p>
            <a:pPr marL="342900" indent="-342900">
              <a:lnSpc>
                <a:spcPct val="135000"/>
              </a:lnSpc>
              <a:defRPr/>
            </a:pPr>
            <a:endParaRPr lang="en-US" altLang="zh-CN" sz="2400" b="1" i="1" kern="0" dirty="0">
              <a:solidFill>
                <a:prstClr val="black"/>
              </a:solidFill>
              <a:latin typeface="Times New Roman" panose="02020603050405020304" pitchFamily="18" charset="0"/>
              <a:cs typeface="Times New Roman" panose="02020603050405020304" pitchFamily="18" charset="0"/>
            </a:endParaRPr>
          </a:p>
          <a:p>
            <a:pPr marL="342900" indent="-342900">
              <a:lnSpc>
                <a:spcPct val="135000"/>
              </a:lnSpc>
              <a:defRPr/>
            </a:pPr>
            <a:r>
              <a:rPr lang="en-US" altLang="zh-CN" sz="2400" b="1" i="1" kern="0" dirty="0">
                <a:solidFill>
                  <a:prstClr val="black"/>
                </a:solidFill>
                <a:latin typeface="Times New Roman" panose="02020603050405020304" pitchFamily="18" charset="0"/>
                <a:cs typeface="Times New Roman" panose="02020603050405020304" pitchFamily="18" charset="0"/>
              </a:rPr>
              <a:t>Key Insights</a:t>
            </a:r>
          </a:p>
          <a:p>
            <a:pPr marL="742931"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Load intensity generation in a combinatorial way</a:t>
            </a: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endPar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1944054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9A4E0-8B84-CE96-2EE0-D34C8B9C203A}"/>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7D8624E8-81D5-85F7-8A43-9026FB246C5B}"/>
              </a:ext>
            </a:extLst>
          </p:cNvPr>
          <p:cNvSpPr>
            <a:spLocks noGrp="1"/>
          </p:cNvSpPr>
          <p:nvPr>
            <p:ph type="title"/>
          </p:nvPr>
        </p:nvSpPr>
        <p:spPr>
          <a:xfrm>
            <a:off x="1296610" y="144466"/>
            <a:ext cx="10270977" cy="692151"/>
          </a:xfrm>
        </p:spPr>
        <p:txBody>
          <a:bodyPr/>
          <a:lstStyle/>
          <a:p>
            <a:r>
              <a:rPr lang="en-US" altLang="zh-TW" sz="3200" dirty="0"/>
              <a:t>Observations &amp; Key Insights</a:t>
            </a:r>
            <a:endParaRPr lang="zh-TW" altLang="en-US" sz="3200" dirty="0"/>
          </a:p>
        </p:txBody>
      </p:sp>
      <p:sp>
        <p:nvSpPr>
          <p:cNvPr id="5" name="灯片编号占位符 1">
            <a:extLst>
              <a:ext uri="{FF2B5EF4-FFF2-40B4-BE49-F238E27FC236}">
                <a16:creationId xmlns:a16="http://schemas.microsoft.com/office/drawing/2014/main" id="{18F52AFC-8386-E161-A855-CF8BE91AF56C}"/>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25DF7A2A-7408-3363-EC22-74BC13DF0AEC}"/>
              </a:ext>
            </a:extLst>
          </p:cNvPr>
          <p:cNvSpPr txBox="1">
            <a:spLocks/>
          </p:cNvSpPr>
          <p:nvPr/>
        </p:nvSpPr>
        <p:spPr bwMode="auto">
          <a:xfrm>
            <a:off x="1070107" y="1153759"/>
            <a:ext cx="8490581" cy="4840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i="1" kern="0" dirty="0">
                <a:solidFill>
                  <a:prstClr val="black"/>
                </a:solidFill>
                <a:latin typeface="Times New Roman" panose="02020603050405020304" pitchFamily="18" charset="0"/>
                <a:cs typeface="Times New Roman" panose="02020603050405020304" pitchFamily="18" charset="0"/>
              </a:rPr>
              <a:t>Observations</a:t>
            </a:r>
          </a:p>
          <a:p>
            <a:pPr marL="742931" lvl="1" indent="-342900">
              <a:lnSpc>
                <a:spcPct val="135000"/>
              </a:lnSpc>
              <a:buSzPct val="80000"/>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Real-world loads are unstable with complex patterns and in various metrics.</a:t>
            </a:r>
          </a:p>
          <a:p>
            <a:pPr marL="742931"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Number of in-flight requests determines request control policy.</a:t>
            </a:r>
          </a:p>
          <a:p>
            <a:pPr marL="1142961" lvl="2" indent="-342900">
              <a:lnSpc>
                <a:spcPct val="135000"/>
              </a:lnSpc>
              <a:buFont typeface="Wingdings" pitchFamily="2" charset="2"/>
              <a:buChar char="l"/>
              <a:defRPr/>
            </a:pPr>
            <a:r>
              <a:rPr lang="en-US" altLang="zh-CN" sz="1600" i="1" kern="0" dirty="0">
                <a:solidFill>
                  <a:prstClr val="black"/>
                </a:solidFill>
                <a:latin typeface="Times New Roman" panose="02020603050405020304" pitchFamily="18" charset="0"/>
                <a:cs typeface="Times New Roman" panose="02020603050405020304" pitchFamily="18" charset="0"/>
              </a:rPr>
              <a:t>Only 1: Closed-Loop, Unlimited: Open-Loop, Multiple: Partly-Open-Loop</a:t>
            </a:r>
          </a:p>
          <a:p>
            <a:pPr marL="342900" indent="-342900">
              <a:lnSpc>
                <a:spcPct val="135000"/>
              </a:lnSpc>
              <a:defRPr/>
            </a:pPr>
            <a:endParaRPr lang="en-US" altLang="zh-CN" sz="2400" b="1" i="1" kern="0" dirty="0">
              <a:solidFill>
                <a:prstClr val="black"/>
              </a:solidFill>
              <a:latin typeface="Times New Roman" panose="02020603050405020304" pitchFamily="18" charset="0"/>
              <a:cs typeface="Times New Roman" panose="02020603050405020304" pitchFamily="18" charset="0"/>
            </a:endParaRPr>
          </a:p>
          <a:p>
            <a:pPr marL="342900" indent="-342900">
              <a:lnSpc>
                <a:spcPct val="135000"/>
              </a:lnSpc>
              <a:defRPr/>
            </a:pPr>
            <a:r>
              <a:rPr lang="en-US" altLang="zh-CN" sz="2400" b="1" i="1" kern="0" dirty="0">
                <a:solidFill>
                  <a:prstClr val="black"/>
                </a:solidFill>
                <a:latin typeface="Times New Roman" panose="02020603050405020304" pitchFamily="18" charset="0"/>
                <a:cs typeface="Times New Roman" panose="02020603050405020304" pitchFamily="18" charset="0"/>
              </a:rPr>
              <a:t>Key Insights</a:t>
            </a:r>
          </a:p>
          <a:p>
            <a:pPr marL="742931"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Load intensity generation in a combinatorial way</a:t>
            </a:r>
          </a:p>
          <a:p>
            <a:pPr marL="742931"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Decoupled request management with in-flight request queue</a:t>
            </a: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endPar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2998088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1B884-9709-BF4E-DD39-294AB5C1561F}"/>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DA186109-7C3B-6D70-7338-F3D87FF25638}"/>
              </a:ext>
            </a:extLst>
          </p:cNvPr>
          <p:cNvSpPr>
            <a:spLocks noGrp="1"/>
          </p:cNvSpPr>
          <p:nvPr>
            <p:ph type="title"/>
          </p:nvPr>
        </p:nvSpPr>
        <p:spPr>
          <a:xfrm>
            <a:off x="1296610" y="144466"/>
            <a:ext cx="10270977" cy="692151"/>
          </a:xfrm>
        </p:spPr>
        <p:txBody>
          <a:bodyPr/>
          <a:lstStyle/>
          <a:p>
            <a:r>
              <a:rPr lang="en-US" altLang="zh-TW" sz="3200" dirty="0"/>
              <a:t>Observations &amp; Key Insights</a:t>
            </a:r>
            <a:endParaRPr lang="zh-TW" altLang="en-US" sz="3200" dirty="0"/>
          </a:p>
        </p:txBody>
      </p:sp>
      <p:sp>
        <p:nvSpPr>
          <p:cNvPr id="5" name="灯片编号占位符 1">
            <a:extLst>
              <a:ext uri="{FF2B5EF4-FFF2-40B4-BE49-F238E27FC236}">
                <a16:creationId xmlns:a16="http://schemas.microsoft.com/office/drawing/2014/main" id="{34EE6088-CAD1-1894-7585-D7BB938A01DF}"/>
              </a:ext>
            </a:extLst>
          </p:cNvPr>
          <p:cNvSpPr>
            <a:spLocks noGrp="1"/>
          </p:cNvSpPr>
          <p:nvPr>
            <p:ph type="sldNum" sz="quarter" idx="10"/>
          </p:nvPr>
        </p:nvSpPr>
        <p:spPr>
          <a:xfrm>
            <a:off x="9108017" y="6524628"/>
            <a:ext cx="2844800" cy="3397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B6BDF2-6896-4B98-8776-C18582F63BA5}" type="slidenum">
              <a:rPr kumimoji="0" lang="zh-TW" altLang="en-US" sz="1200" b="0" i="0" u="none" strike="noStrike" kern="1200" cap="none" spc="0" normalizeH="0" baseline="0" noProof="0" smtClean="0">
                <a:ln>
                  <a:noFill/>
                </a:ln>
                <a:solidFill>
                  <a:prstClr val="white"/>
                </a:solidFill>
                <a:effectLst/>
                <a:uLnTx/>
                <a:uFillTx/>
                <a:latin typeface="Arial" pitchFamily="34" charset="0"/>
                <a:ea typeface="新細明體"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dirty="0">
              <a:ln>
                <a:noFill/>
              </a:ln>
              <a:solidFill>
                <a:prstClr val="white"/>
              </a:solidFill>
              <a:effectLst/>
              <a:uLnTx/>
              <a:uFillTx/>
              <a:latin typeface="Arial" pitchFamily="34" charset="0"/>
              <a:ea typeface="新細明體" pitchFamily="18" charset="-120"/>
              <a:cs typeface="+mn-cs"/>
            </a:endParaRPr>
          </a:p>
        </p:txBody>
      </p:sp>
      <p:sp>
        <p:nvSpPr>
          <p:cNvPr id="3" name="內容版面配置區 2">
            <a:extLst>
              <a:ext uri="{FF2B5EF4-FFF2-40B4-BE49-F238E27FC236}">
                <a16:creationId xmlns:a16="http://schemas.microsoft.com/office/drawing/2014/main" id="{59A40B40-BF7E-0F36-5AE3-CF9AAA9284AA}"/>
              </a:ext>
            </a:extLst>
          </p:cNvPr>
          <p:cNvSpPr txBox="1">
            <a:spLocks/>
          </p:cNvSpPr>
          <p:nvPr/>
        </p:nvSpPr>
        <p:spPr bwMode="auto">
          <a:xfrm>
            <a:off x="1070107" y="1153759"/>
            <a:ext cx="9023017" cy="4840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882" indent="-342882" algn="l" rtl="0" eaLnBrk="1" fontAlgn="base" hangingPunct="1">
              <a:spcBef>
                <a:spcPct val="20000"/>
              </a:spcBef>
              <a:spcAft>
                <a:spcPct val="0"/>
              </a:spcAft>
              <a:buClr>
                <a:srgbClr val="0000FF"/>
              </a:buClr>
              <a:buSzPct val="80000"/>
              <a:buFont typeface="Wingdings" pitchFamily="2" charset="2"/>
              <a:buChar char="l"/>
              <a:defRPr kumimoji="1" sz="3733">
                <a:solidFill>
                  <a:schemeClr val="tx1"/>
                </a:solidFill>
                <a:latin typeface="Calibri" pitchFamily="34" charset="0"/>
                <a:ea typeface="標楷體" pitchFamily="65" charset="-120"/>
                <a:cs typeface="+mn-cs"/>
              </a:defRPr>
            </a:lvl1pPr>
            <a:lvl2pPr marL="742913" indent="-285737" algn="l" rtl="0" eaLnBrk="1" fontAlgn="base" hangingPunct="1">
              <a:spcBef>
                <a:spcPct val="20000"/>
              </a:spcBef>
              <a:spcAft>
                <a:spcPct val="0"/>
              </a:spcAft>
              <a:buClr>
                <a:srgbClr val="0000FF"/>
              </a:buClr>
              <a:buSzPct val="90000"/>
              <a:buFont typeface="Arial" charset="0"/>
              <a:buChar char="–"/>
              <a:defRPr kumimoji="1" sz="3200">
                <a:solidFill>
                  <a:schemeClr val="tx1"/>
                </a:solidFill>
                <a:latin typeface="Calibri" pitchFamily="34" charset="0"/>
                <a:ea typeface="標楷體" pitchFamily="65" charset="-120"/>
              </a:defRPr>
            </a:lvl2pPr>
            <a:lvl3pPr marL="1142943" indent="-228589" algn="l" rtl="0" eaLnBrk="1" fontAlgn="base" hangingPunct="1">
              <a:spcBef>
                <a:spcPct val="20000"/>
              </a:spcBef>
              <a:spcAft>
                <a:spcPct val="0"/>
              </a:spcAft>
              <a:buChar char="•"/>
              <a:defRPr kumimoji="1" sz="2667">
                <a:solidFill>
                  <a:schemeClr val="tx1"/>
                </a:solidFill>
                <a:latin typeface="Calibri" pitchFamily="34" charset="0"/>
                <a:ea typeface="標楷體" pitchFamily="65" charset="-120"/>
                <a:cs typeface="Calibri" pitchFamily="34" charset="0"/>
              </a:defRPr>
            </a:lvl3pPr>
            <a:lvl4pPr marL="1600121" indent="-228589" algn="l" rtl="0" eaLnBrk="1" fontAlgn="base" hangingPunct="1">
              <a:spcBef>
                <a:spcPct val="20000"/>
              </a:spcBef>
              <a:spcAft>
                <a:spcPct val="0"/>
              </a:spcAft>
              <a:buChar char="–"/>
              <a:defRPr kumimoji="1" sz="2400">
                <a:solidFill>
                  <a:schemeClr val="tx1"/>
                </a:solidFill>
                <a:latin typeface="Calibri" pitchFamily="34" charset="0"/>
                <a:ea typeface="標楷體" pitchFamily="65" charset="-120"/>
                <a:cs typeface="Calibri" pitchFamily="34" charset="0"/>
              </a:defRPr>
            </a:lvl4pPr>
            <a:lvl5pPr marL="2057298" indent="-228589" algn="l" rtl="0" eaLnBrk="1" fontAlgn="base" hangingPunct="1">
              <a:spcBef>
                <a:spcPct val="20000"/>
              </a:spcBef>
              <a:spcAft>
                <a:spcPct val="0"/>
              </a:spcAft>
              <a:buChar char="»"/>
              <a:defRPr kumimoji="1" sz="2133">
                <a:solidFill>
                  <a:schemeClr val="tx1"/>
                </a:solidFill>
                <a:latin typeface="Calibri" pitchFamily="34" charset="0"/>
                <a:ea typeface="標楷體" pitchFamily="65" charset="-120"/>
                <a:cs typeface="Calibri" pitchFamily="34" charset="0"/>
              </a:defRPr>
            </a:lvl5pPr>
            <a:lvl6pPr marL="2514476" indent="-228589" algn="l" rtl="0" eaLnBrk="1" fontAlgn="base" hangingPunct="1">
              <a:spcBef>
                <a:spcPct val="20000"/>
              </a:spcBef>
              <a:spcAft>
                <a:spcPct val="0"/>
              </a:spcAft>
              <a:buChar char="»"/>
              <a:defRPr kumimoji="1" sz="2000">
                <a:solidFill>
                  <a:schemeClr val="tx1"/>
                </a:solidFill>
                <a:latin typeface="+mn-lt"/>
                <a:ea typeface="+mn-ea"/>
              </a:defRPr>
            </a:lvl6pPr>
            <a:lvl7pPr marL="2971652" indent="-228589" algn="l" rtl="0" eaLnBrk="1" fontAlgn="base" hangingPunct="1">
              <a:spcBef>
                <a:spcPct val="20000"/>
              </a:spcBef>
              <a:spcAft>
                <a:spcPct val="0"/>
              </a:spcAft>
              <a:buChar char="»"/>
              <a:defRPr kumimoji="1" sz="2000">
                <a:solidFill>
                  <a:schemeClr val="tx1"/>
                </a:solidFill>
                <a:latin typeface="+mn-lt"/>
                <a:ea typeface="+mn-ea"/>
              </a:defRPr>
            </a:lvl7pPr>
            <a:lvl8pPr marL="3428829" indent="-228589" algn="l" rtl="0" eaLnBrk="1" fontAlgn="base" hangingPunct="1">
              <a:spcBef>
                <a:spcPct val="20000"/>
              </a:spcBef>
              <a:spcAft>
                <a:spcPct val="0"/>
              </a:spcAft>
              <a:buChar char="»"/>
              <a:defRPr kumimoji="1" sz="2000">
                <a:solidFill>
                  <a:schemeClr val="tx1"/>
                </a:solidFill>
                <a:latin typeface="+mn-lt"/>
                <a:ea typeface="+mn-ea"/>
              </a:defRPr>
            </a:lvl8pPr>
            <a:lvl9pPr marL="3886007" indent="-228589" algn="l" rtl="0" eaLnBrk="1" fontAlgn="base" hangingPunct="1">
              <a:spcBef>
                <a:spcPct val="20000"/>
              </a:spcBef>
              <a:spcAft>
                <a:spcPct val="0"/>
              </a:spcAft>
              <a:buChar char="»"/>
              <a:defRPr kumimoji="1" sz="2000">
                <a:solidFill>
                  <a:schemeClr val="tx1"/>
                </a:solidFill>
                <a:latin typeface="+mn-lt"/>
                <a:ea typeface="+mn-ea"/>
              </a:defRPr>
            </a:lvl9pPr>
          </a:lstStyle>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r>
              <a:rPr lang="en-US" altLang="zh-CN" sz="2400" b="1" i="1" kern="0" dirty="0">
                <a:solidFill>
                  <a:prstClr val="black"/>
                </a:solidFill>
                <a:latin typeface="Times New Roman" panose="02020603050405020304" pitchFamily="18" charset="0"/>
                <a:cs typeface="Times New Roman" panose="02020603050405020304" pitchFamily="18" charset="0"/>
              </a:rPr>
              <a:t>Observations</a:t>
            </a:r>
          </a:p>
          <a:p>
            <a:pPr marL="742931" lvl="1" indent="-342900">
              <a:lnSpc>
                <a:spcPct val="135000"/>
              </a:lnSpc>
              <a:buSzPct val="80000"/>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Real-world loads are unstable with complex patterns and in various metrics.</a:t>
            </a:r>
          </a:p>
          <a:p>
            <a:pPr marL="742931"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Number of in-flight requests determines request control policy.</a:t>
            </a:r>
          </a:p>
          <a:p>
            <a:pPr marL="1142961" lvl="2" indent="-342900">
              <a:lnSpc>
                <a:spcPct val="135000"/>
              </a:lnSpc>
              <a:buFont typeface="Wingdings" pitchFamily="2" charset="2"/>
              <a:buChar char="l"/>
              <a:defRPr/>
            </a:pPr>
            <a:r>
              <a:rPr lang="en-US" altLang="zh-CN" sz="1400" i="1" kern="0" dirty="0">
                <a:solidFill>
                  <a:prstClr val="black">
                    <a:alpha val="25000"/>
                  </a:prstClr>
                </a:solidFill>
                <a:latin typeface="Times New Roman" panose="02020603050405020304" pitchFamily="18" charset="0"/>
                <a:cs typeface="Times New Roman" panose="02020603050405020304" pitchFamily="18" charset="0"/>
              </a:rPr>
              <a:t>Only 1: Closed-Loop, Unlimited: Open-Loop, Multiple: Partly-Open-Loop</a:t>
            </a:r>
          </a:p>
          <a:p>
            <a:pPr marL="742931"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Limited types of services on client, implementation, and protocol</a:t>
            </a:r>
          </a:p>
          <a:p>
            <a:pPr marL="1142961" lvl="2" indent="-342900">
              <a:lnSpc>
                <a:spcPct val="135000"/>
              </a:lnSpc>
              <a:buSzPct val="80000"/>
              <a:buFont typeface="Wingdings" panose="05000000000000000000" pitchFamily="2" charset="2"/>
              <a:buChar char="l"/>
              <a:defRPr/>
            </a:pPr>
            <a:r>
              <a:rPr lang="en-US" altLang="zh-CN" sz="1600" i="1" kern="0" dirty="0">
                <a:solidFill>
                  <a:prstClr val="black"/>
                </a:solidFill>
                <a:latin typeface="Times New Roman" panose="02020603050405020304" pitchFamily="18" charset="0"/>
                <a:cs typeface="Times New Roman" panose="02020603050405020304" pitchFamily="18" charset="0"/>
              </a:rPr>
              <a:t>Client: Sync vs. Async, </a:t>
            </a:r>
            <a:r>
              <a:rPr lang="en-US" altLang="zh-CN" sz="1600" i="1" kern="0" dirty="0" err="1">
                <a:solidFill>
                  <a:prstClr val="black"/>
                </a:solidFill>
                <a:latin typeface="Times New Roman" panose="02020603050405020304" pitchFamily="18" charset="0"/>
                <a:cs typeface="Times New Roman" panose="02020603050405020304" pitchFamily="18" charset="0"/>
              </a:rPr>
              <a:t>Impl</a:t>
            </a:r>
            <a:r>
              <a:rPr lang="en-US" altLang="zh-CN" sz="1600" i="1" kern="0" dirty="0">
                <a:solidFill>
                  <a:prstClr val="black"/>
                </a:solidFill>
                <a:latin typeface="Times New Roman" panose="02020603050405020304" pitchFamily="18" charset="0"/>
                <a:cs typeface="Times New Roman" panose="02020603050405020304" pitchFamily="18" charset="0"/>
              </a:rPr>
              <a:t>: Handcrafted vs. Commodity, Service Protocol:  State-</a:t>
            </a:r>
            <a:r>
              <a:rPr lang="en-US" altLang="zh-CN" sz="1600" i="1" kern="0" dirty="0" err="1">
                <a:solidFill>
                  <a:prstClr val="black"/>
                </a:solidFill>
                <a:latin typeface="Times New Roman" panose="02020603050405020304" pitchFamily="18" charset="0"/>
                <a:cs typeface="Times New Roman" panose="02020603050405020304" pitchFamily="18" charset="0"/>
              </a:rPr>
              <a:t>ful</a:t>
            </a:r>
            <a:r>
              <a:rPr lang="en-US" altLang="zh-CN" sz="1600" i="1" kern="0" dirty="0">
                <a:solidFill>
                  <a:prstClr val="black"/>
                </a:solidFill>
                <a:latin typeface="Times New Roman" panose="02020603050405020304" pitchFamily="18" charset="0"/>
                <a:cs typeface="Times New Roman" panose="02020603050405020304" pitchFamily="18" charset="0"/>
              </a:rPr>
              <a:t>/-less</a:t>
            </a:r>
          </a:p>
          <a:p>
            <a:pPr marL="342900" indent="-342900">
              <a:lnSpc>
                <a:spcPct val="135000"/>
              </a:lnSpc>
              <a:defRPr/>
            </a:pPr>
            <a:r>
              <a:rPr lang="en-US" altLang="zh-CN" sz="2400" b="1" i="1" kern="0" dirty="0">
                <a:solidFill>
                  <a:prstClr val="black"/>
                </a:solidFill>
                <a:latin typeface="Times New Roman" panose="02020603050405020304" pitchFamily="18" charset="0"/>
                <a:cs typeface="Times New Roman" panose="02020603050405020304" pitchFamily="18" charset="0"/>
              </a:rPr>
              <a:t>Key Insights</a:t>
            </a:r>
          </a:p>
          <a:p>
            <a:pPr marL="742931"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Load intensity generation in a combinatorial way</a:t>
            </a:r>
          </a:p>
          <a:p>
            <a:pPr marL="742931" lvl="1" indent="-342900">
              <a:lnSpc>
                <a:spcPct val="135000"/>
              </a:lnSpc>
              <a:buFont typeface="+mj-ea"/>
              <a:buAutoNum type="circleNumDbPlain"/>
              <a:defRPr/>
            </a:pPr>
            <a:r>
              <a:rPr lang="en-US" altLang="zh-CN" sz="1800" b="1" kern="0" dirty="0">
                <a:solidFill>
                  <a:prstClr val="black">
                    <a:alpha val="25000"/>
                  </a:prstClr>
                </a:solidFill>
                <a:latin typeface="Times New Roman" panose="02020603050405020304" pitchFamily="18" charset="0"/>
                <a:cs typeface="Times New Roman" panose="02020603050405020304" pitchFamily="18" charset="0"/>
              </a:rPr>
              <a:t>Decoupled request management with in-flight request queue</a:t>
            </a:r>
          </a:p>
          <a:p>
            <a:pPr marL="742931" lvl="1" indent="-342900">
              <a:lnSpc>
                <a:spcPct val="135000"/>
              </a:lnSpc>
              <a:buFont typeface="+mj-ea"/>
              <a:buAutoNum type="circleNumDbPlain"/>
              <a:defRPr/>
            </a:pPr>
            <a:r>
              <a:rPr lang="en-US" altLang="zh-CN" sz="1800" b="1" kern="0" dirty="0">
                <a:solidFill>
                  <a:prstClr val="black"/>
                </a:solidFill>
                <a:latin typeface="Times New Roman" panose="02020603050405020304" pitchFamily="18" charset="0"/>
                <a:cs typeface="Times New Roman" panose="02020603050405020304" pitchFamily="18" charset="0"/>
              </a:rPr>
              <a:t>Abstraction of service extension with several popular models</a:t>
            </a:r>
          </a:p>
          <a:p>
            <a:pPr marL="342882" marR="0" lvl="0" indent="-342882" algn="l" defTabSz="914400" rtl="0" eaLnBrk="1" fontAlgn="base" latinLnBrk="0" hangingPunct="1">
              <a:lnSpc>
                <a:spcPct val="135000"/>
              </a:lnSpc>
              <a:spcBef>
                <a:spcPct val="20000"/>
              </a:spcBef>
              <a:spcAft>
                <a:spcPct val="0"/>
              </a:spcAft>
              <a:buClr>
                <a:srgbClr val="0000FF"/>
              </a:buClr>
              <a:buSzPct val="80000"/>
              <a:buFont typeface="Wingdings" pitchFamily="2" charset="2"/>
              <a:buChar char="l"/>
              <a:tabLst/>
              <a:defRPr/>
            </a:pPr>
            <a:endParaRPr kumimoji="1" lang="en-US" altLang="zh-CN" sz="1800" b="0" i="0" u="none" strike="noStrike" kern="0" cap="none" spc="0" normalizeH="0" baseline="0" noProof="0" dirty="0">
              <a:ln>
                <a:noFill/>
              </a:ln>
              <a:solidFill>
                <a:prstClr val="black"/>
              </a:solidFill>
              <a:effectLst/>
              <a:uLnTx/>
              <a:uFillTx/>
              <a:latin typeface="Times New Roman" panose="02020603050405020304" pitchFamily="18" charset="0"/>
              <a:ea typeface="標楷體" pitchFamily="65" charset="-120"/>
              <a:cs typeface="Times New Roman" panose="02020603050405020304" pitchFamily="18" charset="0"/>
            </a:endParaRPr>
          </a:p>
        </p:txBody>
      </p:sp>
    </p:spTree>
    <p:extLst>
      <p:ext uri="{BB962C8B-B14F-4D97-AF65-F5344CB8AC3E}">
        <p14:creationId xmlns:p14="http://schemas.microsoft.com/office/powerpoint/2010/main" val="2278467432"/>
      </p:ext>
    </p:extLst>
  </p:cSld>
  <p:clrMapOvr>
    <a:masterClrMapping/>
  </p:clrMapOvr>
</p:sld>
</file>

<file path=ppt/theme/theme1.xml><?xml version="1.0" encoding="utf-8"?>
<a:theme xmlns:a="http://schemas.openxmlformats.org/drawingml/2006/main" name="NTHU UniClou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預設簡報設計">
      <a:majorFont>
        <a:latin typeface="MS Sans Serif"/>
        <a:ea typeface="MS Sans Serif"/>
        <a:cs typeface="MS Sans Serif"/>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5875"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altLang="zh-TW" sz="1800" b="1" i="0" u="none" strike="noStrike" cap="none" normalizeH="0" baseline="0" smtClean="0">
            <a:ln>
              <a:noFill/>
            </a:ln>
            <a:solidFill>
              <a:schemeClr val="tx1"/>
            </a:solidFill>
            <a:effectLst/>
            <a:latin typeface="Arial" pitchFamily="34" charset="0"/>
            <a:ea typeface="新細明體" pitchFamily="18" charset="-120"/>
          </a:defRPr>
        </a:defPPr>
      </a:lstStyle>
    </a:spDef>
    <a:lnDef>
      <a:spPr bwMode="auto">
        <a:xfrm>
          <a:off x="0" y="0"/>
          <a:ext cx="1" cy="1"/>
        </a:xfrm>
        <a:custGeom>
          <a:avLst/>
          <a:gdLst/>
          <a:ahLst/>
          <a:cxnLst/>
          <a:rect l="0" t="0" r="0" b="0"/>
          <a:pathLst/>
        </a:custGeom>
        <a:noFill/>
        <a:ln w="15875"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en-US" altLang="zh-TW" sz="1800" b="1" i="0" u="none" strike="noStrike" cap="none" normalizeH="0" baseline="0" smtClean="0">
            <a:ln>
              <a:noFill/>
            </a:ln>
            <a:solidFill>
              <a:schemeClr val="tx1"/>
            </a:solidFill>
            <a:effectLst/>
            <a:latin typeface="Arial" pitchFamily="34" charset="0"/>
            <a:ea typeface="新細明體" pitchFamily="18" charset="-120"/>
          </a:defRPr>
        </a:defPPr>
      </a:lstStyle>
    </a:lnDef>
    <a:txDef>
      <a:spPr>
        <a:noFill/>
      </a:spPr>
      <a:bodyPr wrap="none" rtlCol="0" anchor="ctr" anchorCtr="1">
        <a:spAutoFit/>
      </a:bodyPr>
      <a:lstStyle>
        <a:defPPr>
          <a:defRPr dirty="0" smtClean="0">
            <a:ea typeface="標楷體" pitchFamily="65" charset="-120"/>
            <a:cs typeface="Calibri" pitchFamily="34" charset="0"/>
          </a:defRPr>
        </a:defPPr>
      </a:lstStyle>
    </a:tx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THU UniCloud" id="{771810AA-CEBD-463A-B947-7C0DFAF8BB54}" vid="{30CF6CD1-9989-4B2E-8702-709C1DF65D80}"/>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18330</TotalTime>
  <Words>2074</Words>
  <Application>Microsoft Macintosh PowerPoint</Application>
  <PresentationFormat>宽屏</PresentationFormat>
  <Paragraphs>443</Paragraphs>
  <Slides>24</Slides>
  <Notes>24</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24</vt:i4>
      </vt:variant>
    </vt:vector>
  </HeadingPairs>
  <TitlesOfParts>
    <vt:vector size="34" baseType="lpstr">
      <vt:lpstr>楷体</vt:lpstr>
      <vt:lpstr>Calibri (正文)</vt:lpstr>
      <vt:lpstr>MS Sans Serif</vt:lpstr>
      <vt:lpstr>Arial</vt:lpstr>
      <vt:lpstr>Calibri</vt:lpstr>
      <vt:lpstr>Calibri Light</vt:lpstr>
      <vt:lpstr>Times New Roman</vt:lpstr>
      <vt:lpstr>Wingdings</vt:lpstr>
      <vt:lpstr>NTHU UniCloud</vt:lpstr>
      <vt:lpstr>自訂設計</vt:lpstr>
      <vt:lpstr>Barbell An Extensible Generator of On-Demand Loads for Interactive Cloud Services</vt:lpstr>
      <vt:lpstr>Introduction</vt:lpstr>
      <vt:lpstr>Barriers of Load Generators for Interactive Cloud Services</vt:lpstr>
      <vt:lpstr>Barriers of Load Generators for Interactive Cloud Services</vt:lpstr>
      <vt:lpstr>Barriers of Load Generators for Interactive Cloud Services</vt:lpstr>
      <vt:lpstr>Workload Characterization on Huawei Cloud</vt:lpstr>
      <vt:lpstr>Observations &amp; Key Insights</vt:lpstr>
      <vt:lpstr>Observations &amp; Key Insights</vt:lpstr>
      <vt:lpstr>Observations &amp; Key Insights</vt:lpstr>
      <vt:lpstr>Barbell: System Overview</vt:lpstr>
      <vt:lpstr>Single-Pass vs. Multi-Pass</vt:lpstr>
      <vt:lpstr>Load Intensity Generation Passes</vt:lpstr>
      <vt:lpstr>General-Purpose Request Management</vt:lpstr>
      <vt:lpstr>Service Extension Models (1/4)</vt:lpstr>
      <vt:lpstr>Service Extension Models (2/4)</vt:lpstr>
      <vt:lpstr>Service Extension Models (3/4)</vt:lpstr>
      <vt:lpstr>Service Extension Models (4/4)</vt:lpstr>
      <vt:lpstr>Evaluation: Setup</vt:lpstr>
      <vt:lpstr>Evaluation: Max Closed-Loop Throughput</vt:lpstr>
      <vt:lpstr>Evaluation: Open-Loop Latency Measurement</vt:lpstr>
      <vt:lpstr>Evaluation: Complex Load Pattern Generation (Fig 2)</vt:lpstr>
      <vt:lpstr>Evaluation: Simplicity of Extensibility</vt:lpstr>
      <vt:lpstr>Future Work</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香港中文大学(深圳)数据科学院 School of Data Science</dc:title>
  <dc:creator>Windows 使用者</dc:creator>
  <cp:lastModifiedBy>Yuxuan Liu (SDS, 118010200)</cp:lastModifiedBy>
  <cp:revision>1296</cp:revision>
  <dcterms:created xsi:type="dcterms:W3CDTF">2020-07-15T11:13:39Z</dcterms:created>
  <dcterms:modified xsi:type="dcterms:W3CDTF">2026-07-28T13:31:25Z</dcterms:modified>
</cp:coreProperties>
</file>