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27"/>
  </p:notesMasterIdLst>
  <p:sldIdLst>
    <p:sldId id="256" r:id="rId3"/>
    <p:sldId id="258" r:id="rId4"/>
    <p:sldId id="302" r:id="rId5"/>
    <p:sldId id="335" r:id="rId6"/>
    <p:sldId id="354" r:id="rId7"/>
    <p:sldId id="355" r:id="rId8"/>
    <p:sldId id="358" r:id="rId9"/>
    <p:sldId id="364" r:id="rId10"/>
    <p:sldId id="366" r:id="rId11"/>
    <p:sldId id="357" r:id="rId12"/>
    <p:sldId id="359" r:id="rId13"/>
    <p:sldId id="369" r:id="rId14"/>
    <p:sldId id="371" r:id="rId15"/>
    <p:sldId id="365" r:id="rId16"/>
    <p:sldId id="368" r:id="rId17"/>
    <p:sldId id="367" r:id="rId18"/>
    <p:sldId id="360" r:id="rId19"/>
    <p:sldId id="374" r:id="rId20"/>
    <p:sldId id="363" r:id="rId21"/>
    <p:sldId id="373" r:id="rId22"/>
    <p:sldId id="361" r:id="rId23"/>
    <p:sldId id="372" r:id="rId24"/>
    <p:sldId id="362" r:id="rId25"/>
    <p:sldId id="333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4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F4A7B-8284-4E61-88F9-84C6CA6E31E8}" type="datetimeFigureOut">
              <a:rPr lang="zh-TW" altLang="en-US" smtClean="0"/>
              <a:t>2024/4/28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D5518-E2B7-47D3-A483-775D399824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7007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7830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442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As we said just now, </a:t>
            </a:r>
            <a:r>
              <a:rPr lang="en-US" altLang="zh-TW" dirty="0" err="1"/>
              <a:t>fuzzbench</a:t>
            </a:r>
            <a:r>
              <a:rPr lang="en-US" altLang="zh-TW" dirty="0"/>
              <a:t> also supports private evaluation that the reports are invisible to public visitors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0885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587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/>
              <a:t>Fuzzbench</a:t>
            </a:r>
            <a:r>
              <a:rPr lang="en-US" altLang="zh-TW" dirty="0"/>
              <a:t> counts on code coverage as performance metric and it did not support bug counting when it was initially released in 2020</a:t>
            </a:r>
          </a:p>
          <a:p>
            <a:r>
              <a:rPr lang="en-US" altLang="zh-TW" dirty="0"/>
              <a:t>After criticized by some other papers and maybe also users, it added this feature later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1283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/>
              <a:t>Mbedtls</a:t>
            </a:r>
            <a:r>
              <a:rPr lang="en-US" altLang="zh-TW" dirty="0"/>
              <a:t> is an open-source library for TLS and encryption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700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925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7558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9211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524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88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5356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0621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2510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5000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803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This argument does not come from nowhere. Instead, the author has carried out over 50000 CPU hours of comprehensive experiments.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0136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7191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4048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0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872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0D120-4707-426F-9B85-873E256A663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88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667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24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2133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8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04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73028"/>
            <a:ext cx="10972800" cy="1700213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86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1125542"/>
            <a:ext cx="10972800" cy="647700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221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>
            <a:lvl1pPr algn="ctr">
              <a:defRPr sz="5333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947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865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393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43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783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555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267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3733"/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034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862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53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962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278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36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125536"/>
            <a:ext cx="5384800" cy="4227699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2" y="126877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2" y="1908535"/>
            <a:ext cx="5386917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3" y="126877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3" y="1908535"/>
            <a:ext cx="5389033" cy="3951288"/>
          </a:xfrm>
        </p:spPr>
        <p:txBody>
          <a:bodyPr/>
          <a:lstStyle>
            <a:lvl1pPr>
              <a:defRPr sz="2667"/>
            </a:lvl1pPr>
            <a:lvl2pPr>
              <a:defRPr sz="2133"/>
            </a:lvl2pPr>
            <a:lvl3pPr>
              <a:defRPr sz="1867"/>
            </a:lvl3pPr>
            <a:lvl4pPr>
              <a:defRPr sz="1867"/>
            </a:lvl4pPr>
            <a:lvl5pPr>
              <a:defRPr sz="1867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624421" y="144466"/>
            <a:ext cx="10943167" cy="692151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79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070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331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6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4" y="273056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6" y="1435104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048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6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6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049867" y="144466"/>
            <a:ext cx="10517721" cy="69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25537"/>
            <a:ext cx="10972800" cy="489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" y="6357940"/>
            <a:ext cx="5111751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792808" y="6581777"/>
            <a:ext cx="35748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12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055"/>
            <a:ext cx="12192000" cy="144463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65849"/>
            <a:ext cx="12192000" cy="719139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80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08017" y="6524628"/>
            <a:ext cx="28448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0" y="124614"/>
            <a:ext cx="916587" cy="672311"/>
          </a:xfrm>
          <a:prstGeom prst="rect">
            <a:avLst/>
          </a:prstGeom>
        </p:spPr>
      </p:pic>
      <p:grpSp>
        <p:nvGrpSpPr>
          <p:cNvPr id="2" name="群組 1"/>
          <p:cNvGrpSpPr/>
          <p:nvPr userDrawn="1"/>
        </p:nvGrpSpPr>
        <p:grpSpPr>
          <a:xfrm>
            <a:off x="86980" y="6239920"/>
            <a:ext cx="3223375" cy="569415"/>
            <a:chOff x="86980" y="6239920"/>
            <a:chExt cx="3223375" cy="569415"/>
          </a:xfrm>
        </p:grpSpPr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980" y="6239920"/>
              <a:ext cx="817930" cy="56941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 userDrawn="1"/>
          </p:nvSpPr>
          <p:spPr>
            <a:xfrm>
              <a:off x="829837" y="6347770"/>
              <a:ext cx="248051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altLang="zh-TW" sz="1200" kern="100" dirty="0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  <a:cs typeface="Times New Roman" panose="02020603050405020304" pitchFamily="18" charset="0"/>
                </a:rPr>
                <a:t>香港中文大学（深圳）数据科学院</a:t>
              </a:r>
              <a:endParaRPr lang="zh-TW" altLang="zh-TW" sz="1200" kern="1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CUHK</a:t>
              </a: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DengXian"/>
                  <a:cs typeface="Times New Roman" panose="02020603050405020304" pitchFamily="18" charset="0"/>
                </a:rPr>
                <a:t>-SZ Sc</a:t>
              </a:r>
              <a:r>
                <a:rPr lang="en-US" altLang="zh-TW" sz="1000" kern="100" dirty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hool of Data Science</a:t>
              </a:r>
              <a:endParaRPr lang="zh-TW" altLang="zh-TW" sz="1000" kern="100" dirty="0">
                <a:solidFill>
                  <a:schemeClr val="bg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62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457177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914354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371531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828709" algn="l" rtl="0" eaLnBrk="1" fontAlgn="base" hangingPunct="1">
        <a:spcBef>
          <a:spcPct val="0"/>
        </a:spcBef>
        <a:spcAft>
          <a:spcPct val="0"/>
        </a:spcAft>
        <a:defRPr kumimoji="1" sz="300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342882" indent="-342882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3733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742913" indent="-285737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32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1142943" indent="-22858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21" indent="-22858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98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76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52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29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07" indent="-22858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D65F-25B7-47C5-85DC-B1A2A3BE76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ithub.com/google/fuzzbench/raw/master/docs/images/FuzzBench-service.png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google/fuzzbench/pull/1864" TargetMode="External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hyperlink" Target="https://storage.googleapis.com/www.fuzzbench.com/reports/experimental/2023-06-22-libafl/index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torage.googleapis.com/www.fuzzbench.com/reports/experimental/2023-06-22-libafl/index.html" TargetMode="Externa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google.github.io/fuzzbench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github.com/google/oss-fuzz-gen" TargetMode="External"/><Relationship Id="rId4" Type="http://schemas.openxmlformats.org/officeDocument/2006/relationships/hyperlink" Target="https://github.com/google/fuzzer-test-suit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yberhoot.com/cybrary/application-fuzzing/" TargetMode="External"/><Relationship Id="rId4" Type="http://schemas.openxmlformats.org/officeDocument/2006/relationships/hyperlink" Target="https://www.synopsys.com/glossary/what-is-fuzz-testing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471" y="1406845"/>
            <a:ext cx="11396871" cy="2263196"/>
          </a:xfrm>
        </p:spPr>
        <p:txBody>
          <a:bodyPr/>
          <a:lstStyle/>
          <a:p>
            <a:pPr algn="ctr"/>
            <a: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Evaluating Fuzz Testing</a:t>
            </a:r>
            <a:b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2024.04.29</a:t>
            </a:r>
            <a:endParaRPr lang="zh-TW" altLang="en-US" sz="32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72473"/>
            <a:ext cx="8534400" cy="1259393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Liu Yuxuan &amp; Ma Haotian</a:t>
            </a:r>
          </a:p>
          <a:p>
            <a:r>
              <a:rPr lang="en-US" altLang="zh-TW" sz="2400" dirty="0"/>
              <a:t>School of </a:t>
            </a:r>
            <a:r>
              <a:rPr lang="en-US" altLang="zh-CN" sz="2400" dirty="0"/>
              <a:t>Data </a:t>
            </a:r>
            <a:r>
              <a:rPr lang="en-US" altLang="zh-TW" sz="2400" dirty="0"/>
              <a:t>Science</a:t>
            </a:r>
          </a:p>
          <a:p>
            <a:r>
              <a:rPr lang="en-US" altLang="zh-TW" sz="2400" dirty="0"/>
              <a:t>Chinese University of Hong Kong, Shenzhen</a:t>
            </a:r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Problem Formulation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4" y="1125536"/>
            <a:ext cx="7322504" cy="4410627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Klee’s guidelines for fuzz testing evaluation:</a:t>
            </a:r>
          </a:p>
          <a:p>
            <a:pPr lvl="1"/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Enough Target Programs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clear bug indicator to avoid overcounting and duplication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 real target programs than synthetic programs due to ecological validity</a:t>
            </a:r>
          </a:p>
          <a:p>
            <a:pPr lvl="1"/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Meaningful Fuzzing Configurations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 fuzzers for multiple trials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well documented seed choices (including empty seed)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Timeout of at least 24 hours for each trial</a:t>
            </a:r>
          </a:p>
          <a:p>
            <a:pPr lvl="1"/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Metrics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performance of number of known unique bugs found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statistical test to distinguish distribution</a:t>
            </a:r>
          </a:p>
          <a:p>
            <a:pPr lvl="1"/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Usability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Easy-to-deploy environment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 execution</a:t>
            </a:r>
          </a:p>
          <a:p>
            <a:pPr lvl="1"/>
            <a:endParaRPr lang="en-US" altLang="zh-CN" sz="1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376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dirty="0"/>
              <a:t>Evaluating fuzz testing</a:t>
            </a:r>
            <a:endParaRPr lang="zh-TW" altLang="en-US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46313" y="1844824"/>
            <a:ext cx="7772400" cy="2562077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92B67B-1436-E4F4-D617-281427E82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210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4" y="1125536"/>
            <a:ext cx="6302356" cy="4634562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by Google in 2020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Successor of Google’s fuzzer test suite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updating until now, compared to benchmarks from academia</a:t>
            </a:r>
          </a:p>
          <a:p>
            <a:pPr lvl="1"/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fuzzer-benchmark-as-a-service platform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Fuzzer developers can integrate and evaluate fuzzer online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Integrates 11 commonly used fuzzers like AFL, AFLFast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Integrates 22 real-work benchmark programs in C/C++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Produces comprehensive and trustworthy reports and statistics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parallelized and free benchmark in 1-2 days</a:t>
            </a:r>
            <a:endParaRPr lang="en-US" altLang="zh-CN" sz="106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 Outcome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Dozens of researcher users from academia and industry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150 benchmark experiments publicly and privately</a:t>
            </a:r>
          </a:p>
          <a:p>
            <a:pPr marL="457176" lvl="1" indent="0">
              <a:buNone/>
            </a:pP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(Data reported by its paper released in 2021, still growing)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10242" name="Picture 2" descr="FuzzBench Service diagram">
            <a:extLst>
              <a:ext uri="{FF2B5EF4-FFF2-40B4-BE49-F238E27FC236}">
                <a16:creationId xmlns:a16="http://schemas.microsoft.com/office/drawing/2014/main" id="{856F7112-7C4E-D938-972C-15773AA76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861" y="1881303"/>
            <a:ext cx="4789714" cy="359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EE4F75A-354A-FAAC-36ED-D258F1BB0B10}"/>
              </a:ext>
            </a:extLst>
          </p:cNvPr>
          <p:cNvSpPr txBox="1"/>
          <p:nvPr/>
        </p:nvSpPr>
        <p:spPr>
          <a:xfrm>
            <a:off x="3239174" y="6302831"/>
            <a:ext cx="6172304" cy="430887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Sources: </a:t>
            </a:r>
          </a:p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Figure 3: 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https://github.com/google/fuzzbench/raw/master/docs/images/FuzzBench-service.png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 </a:t>
            </a:r>
            <a:endParaRPr lang="zh-CN" altLang="en-US" sz="1100" dirty="0">
              <a:solidFill>
                <a:schemeClr val="bg2"/>
              </a:solidFill>
              <a:ea typeface="標楷體" pitchFamily="65" charset="-120"/>
              <a:cs typeface="Calibri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2D52EA5-C352-4416-276C-16F5861DE7FD}"/>
              </a:ext>
            </a:extLst>
          </p:cNvPr>
          <p:cNvSpPr txBox="1"/>
          <p:nvPr/>
        </p:nvSpPr>
        <p:spPr>
          <a:xfrm>
            <a:off x="7846874" y="5196590"/>
            <a:ext cx="3763688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Figure 3: Overview of FuzzBench</a:t>
            </a:r>
            <a:endParaRPr lang="zh-CN" altLang="en-US" sz="12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91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9F5ADA5A-81FF-5B28-4396-4F9C8D43F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235" y="4916441"/>
            <a:ext cx="5777589" cy="1210983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43063B1A-497A-DB78-F28D-5AA56F6EB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462" y="3945881"/>
            <a:ext cx="5752362" cy="991471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92872C9D-933C-68BC-1630-FF2B81F300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462" y="1804453"/>
            <a:ext cx="5752362" cy="209792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How to Use?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2" y="1125536"/>
            <a:ext cx="8896267" cy="389998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self-implemented fuzzers and a pull request to 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fuzzbench</a:t>
            </a:r>
            <a:endParaRPr lang="en-US" altLang="zh-CN" sz="146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98D6444-BE3A-2CF4-11F0-8723BAD67053}"/>
              </a:ext>
            </a:extLst>
          </p:cNvPr>
          <p:cNvSpPr txBox="1"/>
          <p:nvPr/>
        </p:nvSpPr>
        <p:spPr>
          <a:xfrm>
            <a:off x="0" y="2998936"/>
            <a:ext cx="1679511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en-US" altLang="zh-CN" sz="1400" dirty="0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Fuzzer Developer</a:t>
            </a:r>
            <a:endParaRPr lang="zh-CN" altLang="en-US" sz="1400" dirty="0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9C31431-7BDD-B55A-E31B-065F35AB5406}"/>
              </a:ext>
            </a:extLst>
          </p:cNvPr>
          <p:cNvSpPr txBox="1"/>
          <p:nvPr/>
        </p:nvSpPr>
        <p:spPr>
          <a:xfrm>
            <a:off x="227044" y="5246115"/>
            <a:ext cx="1225422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CN" sz="1400" dirty="0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Maintainer from Google</a:t>
            </a:r>
            <a:endParaRPr lang="zh-CN" altLang="en-US" sz="1400" dirty="0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79B55D85-6172-B8CD-3E61-AC92D2012E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9320" y="2853413"/>
            <a:ext cx="4568371" cy="3139701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40FE0F82-A295-1250-9D55-7825407F33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71064" y="2035727"/>
            <a:ext cx="3924882" cy="691959"/>
          </a:xfrm>
          <a:prstGeom prst="rect">
            <a:avLst/>
          </a:prstGeom>
        </p:spPr>
      </p:pic>
      <p:sp>
        <p:nvSpPr>
          <p:cNvPr id="21" name="矩形 20">
            <a:extLst>
              <a:ext uri="{FF2B5EF4-FFF2-40B4-BE49-F238E27FC236}">
                <a16:creationId xmlns:a16="http://schemas.microsoft.com/office/drawing/2014/main" id="{D2E89500-6F26-96FF-D6FD-9228B8DA4C2B}"/>
              </a:ext>
            </a:extLst>
          </p:cNvPr>
          <p:cNvSpPr/>
          <p:nvPr/>
        </p:nvSpPr>
        <p:spPr bwMode="auto">
          <a:xfrm>
            <a:off x="7571064" y="5246115"/>
            <a:ext cx="1526517" cy="212161"/>
          </a:xfrm>
          <a:prstGeom prst="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A2A51DCB-15B2-F6A1-210B-8FC3974C04CB}"/>
              </a:ext>
            </a:extLst>
          </p:cNvPr>
          <p:cNvSpPr txBox="1"/>
          <p:nvPr/>
        </p:nvSpPr>
        <p:spPr>
          <a:xfrm>
            <a:off x="2027341" y="4561987"/>
            <a:ext cx="1381956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CN" sz="1400" dirty="0">
                <a:solidFill>
                  <a:srgbClr val="C00000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The fuzzer under evaluation</a:t>
            </a:r>
            <a:endParaRPr lang="zh-CN" altLang="en-US" sz="1400" dirty="0">
              <a:solidFill>
                <a:srgbClr val="C00000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B6CA417F-92CE-B463-7F5A-8BE86C5A8D47}"/>
              </a:ext>
            </a:extLst>
          </p:cNvPr>
          <p:cNvSpPr/>
          <p:nvPr/>
        </p:nvSpPr>
        <p:spPr bwMode="auto">
          <a:xfrm>
            <a:off x="1596363" y="4335535"/>
            <a:ext cx="1121956" cy="214561"/>
          </a:xfrm>
          <a:prstGeom prst="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F3B2E091-5BCE-D66E-7695-745ABCAE003A}"/>
              </a:ext>
            </a:extLst>
          </p:cNvPr>
          <p:cNvCxnSpPr>
            <a:cxnSpLocks/>
            <a:endCxn id="21" idx="1"/>
          </p:cNvCxnSpPr>
          <p:nvPr/>
        </p:nvCxnSpPr>
        <p:spPr bwMode="auto">
          <a:xfrm>
            <a:off x="2718319" y="4550096"/>
            <a:ext cx="4852745" cy="802100"/>
          </a:xfrm>
          <a:prstGeom prst="straightConnector1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3FAE508A-369A-F6F0-48DD-B06D16E3FB02}"/>
              </a:ext>
            </a:extLst>
          </p:cNvPr>
          <p:cNvSpPr txBox="1"/>
          <p:nvPr/>
        </p:nvSpPr>
        <p:spPr>
          <a:xfrm>
            <a:off x="3257835" y="6223279"/>
            <a:ext cx="8075748" cy="600164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Sources:</a:t>
            </a:r>
          </a:p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GitHub PR: 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https://github.com/google/fuzzbench/pull/1864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 </a:t>
            </a:r>
          </a:p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FuzzBench Report: 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https://storage.googleapis.com/www.fuzzbench.com/reports/experimental/2023-06-22-libafl/index.html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 </a:t>
            </a:r>
            <a:endParaRPr lang="zh-CN" altLang="en-US" sz="1100" dirty="0">
              <a:solidFill>
                <a:schemeClr val="bg2"/>
              </a:solidFill>
              <a:ea typeface="標楷體" pitchFamily="65" charset="-12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54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2" y="1125536"/>
            <a:ext cx="10127909" cy="2239705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Frontend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Easy-to-use interface to integrate both benchmark programs and fuzzers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Backend</a:t>
            </a:r>
          </a:p>
          <a:p>
            <a:pPr lvl="1"/>
            <a:r>
              <a:rPr lang="en-US" altLang="zh-CN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Builder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Dispatcher spawns jobs to build docker image for each fuzzer-benchmark pair</a:t>
            </a:r>
          </a:p>
          <a:p>
            <a:pPr lvl="1"/>
            <a:r>
              <a:rPr lang="en-US" altLang="zh-CN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Runner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Tens of thousands of instances run trials in parallel, completing 13 CPU years’ work within 1-2 days</a:t>
            </a:r>
          </a:p>
          <a:p>
            <a:pPr lvl="1"/>
            <a:r>
              <a:rPr lang="en-US" altLang="zh-CN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Measurer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Periodical snapshot of coverage information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Execute on Google Compute Engine with Google Cloud Storage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777DFEE-25B1-4A5D-EFF0-6EBA8DC54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658" y="3429000"/>
            <a:ext cx="5518684" cy="238091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094B8BB8-3E56-637D-F03F-4FA3AD0608CE}"/>
              </a:ext>
            </a:extLst>
          </p:cNvPr>
          <p:cNvSpPr txBox="1"/>
          <p:nvPr/>
        </p:nvSpPr>
        <p:spPr>
          <a:xfrm>
            <a:off x="4416489" y="5809917"/>
            <a:ext cx="3763688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Figure 4: </a:t>
            </a:r>
            <a:r>
              <a:rPr lang="en-US" altLang="zh-CN" sz="1200" dirty="0" err="1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FuzzBench’s</a:t>
            </a:r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High-Level Architecture</a:t>
            </a:r>
            <a:endParaRPr lang="zh-CN" altLang="en-US" sz="12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B01417B-E4F9-8E45-0426-2092F7E010BF}"/>
              </a:ext>
            </a:extLst>
          </p:cNvPr>
          <p:cNvSpPr txBox="1"/>
          <p:nvPr/>
        </p:nvSpPr>
        <p:spPr>
          <a:xfrm>
            <a:off x="3305940" y="6218193"/>
            <a:ext cx="8431970" cy="600164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Sources:</a:t>
            </a:r>
          </a:p>
          <a:p>
            <a:r>
              <a:rPr lang="en-US" altLang="zh-CN" sz="1100" dirty="0" err="1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Metzman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, Jonathan, et al. "</a:t>
            </a:r>
            <a:r>
              <a:rPr lang="en-US" altLang="zh-CN" sz="1100" dirty="0" err="1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Fuzzbench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: an open fuzzer benchmarking platform and service." Proceedings of the 29th ACM joint meeting on European software engineering conference and symposium on the foundations of software engineering. 2021. </a:t>
            </a:r>
            <a:endParaRPr lang="zh-CN" altLang="en-US" sz="1100" dirty="0">
              <a:solidFill>
                <a:schemeClr val="bg2"/>
              </a:solidFill>
              <a:ea typeface="標楷體" pitchFamily="65" charset="-12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313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Evaluation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311423" y="1125536"/>
                <a:ext cx="8336430" cy="4902040"/>
              </a:xfrm>
            </p:spPr>
            <p:txBody>
              <a:bodyPr>
                <a:noAutofit/>
              </a:bodyPr>
              <a:lstStyle/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 Metrics</a:t>
                </a:r>
              </a:p>
              <a:p>
                <a:pPr lvl="1"/>
                <a:r>
                  <a:rPr lang="en-US" altLang="zh-CN" sz="1600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Primary</a:t>
                </a:r>
                <a:r>
                  <a:rPr lang="en-US" altLang="zh-CN" sz="1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code coverage</a:t>
                </a:r>
              </a:p>
              <a:p>
                <a:pPr lvl="1"/>
                <a:r>
                  <a:rPr lang="en-US" altLang="zh-CN" sz="1600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Secondary</a:t>
                </a:r>
                <a:r>
                  <a:rPr lang="en-US" altLang="zh-CN" sz="16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unique bugs found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Unique bugs are rare in real programs, and can be biased as the only metric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Clang’s source-based coverage tool for unbiased unified coverage analysis</a:t>
                </a:r>
              </a:p>
              <a:p>
                <a:pPr lvl="1"/>
                <a:endParaRPr lang="en-US" altLang="zh-CN" sz="1467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Seed Corpus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Support both with and without seed inputs (including saturated seed from OSS-fuzz)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Support both with and without dictionary for coverage-guided fuzzers</a:t>
                </a:r>
              </a:p>
              <a:p>
                <a:endParaRPr lang="en-US" altLang="zh-CN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Fuzz Testing Configuration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Run 20 trials for each fuzzer-benchmark pair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Timeout of 23 hours for each trial</a:t>
                </a:r>
              </a:p>
              <a:p>
                <a:pPr lvl="2"/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Huge computation: 11 fuzzers </a:t>
                </a:r>
                <a14:m>
                  <m:oMath xmlns:m="http://schemas.openxmlformats.org/officeDocument/2006/math">
                    <m:r>
                      <a:rPr lang="en-US" altLang="zh-CN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22 benchmarks </a:t>
                </a:r>
                <a14:m>
                  <m:oMath xmlns:m="http://schemas.openxmlformats.org/officeDocument/2006/math">
                    <m:r>
                      <a:rPr lang="en-US" altLang="zh-CN" sz="1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 trials </a:t>
                </a:r>
                <a14:m>
                  <m:oMath xmlns:m="http://schemas.openxmlformats.org/officeDocument/2006/math">
                    <m:r>
                      <a:rPr lang="en-US" altLang="zh-CN" sz="1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</m:oMath>
                </a14:m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23 hours/trial = 13 CPU years</a:t>
                </a:r>
              </a:p>
              <a:p>
                <a:pPr lvl="2"/>
                <a:endPara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2"/>
                <a:endPara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endParaRPr lang="en-US" altLang="zh-CN" sz="1467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11423" y="1125536"/>
                <a:ext cx="8336430" cy="4902040"/>
              </a:xfrm>
              <a:blipFill>
                <a:blip r:embed="rId3"/>
                <a:stretch>
                  <a:fillRect l="-292" t="-7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3855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4784577" cy="1451781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Benchmark-Level Results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Code/bug coverage information and profile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code coverage analysis of fuzzers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Two-tailed Mann-Whitney U-test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0FA4A999-BDEC-16EA-3278-1C2A8D6F7151}"/>
              </a:ext>
            </a:extLst>
          </p:cNvPr>
          <p:cNvSpPr txBox="1">
            <a:spLocks/>
          </p:cNvSpPr>
          <p:nvPr/>
        </p:nvSpPr>
        <p:spPr bwMode="auto">
          <a:xfrm>
            <a:off x="6432097" y="1122068"/>
            <a:ext cx="5510284" cy="2006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882" indent="-342882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37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742913" indent="-285737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32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1142943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667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600121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2057298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133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2514476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652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829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007" indent="-228589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Experiment-Level Results</a:t>
            </a:r>
          </a:p>
          <a:p>
            <a:pPr lvl="1"/>
            <a:r>
              <a:rPr lang="en-US" altLang="zh-CN" sz="16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% of the highest reached median code coverage </a:t>
            </a:r>
          </a:p>
          <a:p>
            <a:pPr lvl="1"/>
            <a:r>
              <a:rPr lang="en-US" altLang="zh-CN" sz="16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Rank</a:t>
            </a:r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by median of reached code coverage</a:t>
            </a:r>
          </a:p>
          <a:p>
            <a:pPr lvl="1"/>
            <a:r>
              <a:rPr lang="en-US" altLang="zh-CN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Critical-difference diagram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17F21071-A50E-6585-9D48-4A5FBA7CC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9175" y="2577318"/>
            <a:ext cx="5090201" cy="349833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532D0D9D-F3C1-C271-8571-A9E4772D84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139" y="2577318"/>
            <a:ext cx="6151984" cy="3526137"/>
          </a:xfrm>
          <a:prstGeom prst="rect">
            <a:avLst/>
          </a:prstGeom>
        </p:spPr>
      </p:pic>
      <p:sp>
        <p:nvSpPr>
          <p:cNvPr id="17" name="箭头: 右 16">
            <a:extLst>
              <a:ext uri="{FF2B5EF4-FFF2-40B4-BE49-F238E27FC236}">
                <a16:creationId xmlns:a16="http://schemas.microsoft.com/office/drawing/2014/main" id="{71D62162-01ED-7ED9-1D95-107F76562A4E}"/>
              </a:ext>
            </a:extLst>
          </p:cNvPr>
          <p:cNvSpPr/>
          <p:nvPr/>
        </p:nvSpPr>
        <p:spPr bwMode="auto">
          <a:xfrm rot="16200000">
            <a:off x="1180150" y="5628100"/>
            <a:ext cx="329682" cy="96761"/>
          </a:xfrm>
          <a:prstGeom prst="rightArrow">
            <a:avLst/>
          </a:prstGeom>
          <a:solidFill>
            <a:srgbClr val="FF0000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E97A4455-DC71-F0BB-0AC0-21E8D8FF6F0A}"/>
              </a:ext>
            </a:extLst>
          </p:cNvPr>
          <p:cNvSpPr/>
          <p:nvPr/>
        </p:nvSpPr>
        <p:spPr bwMode="auto">
          <a:xfrm rot="16200000">
            <a:off x="4150395" y="4946967"/>
            <a:ext cx="329682" cy="96761"/>
          </a:xfrm>
          <a:prstGeom prst="rightArrow">
            <a:avLst/>
          </a:prstGeom>
          <a:solidFill>
            <a:srgbClr val="FF0000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8C48FC0-2E7C-8849-C3BD-7B4B3A7523F1}"/>
              </a:ext>
            </a:extLst>
          </p:cNvPr>
          <p:cNvSpPr txBox="1"/>
          <p:nvPr/>
        </p:nvSpPr>
        <p:spPr>
          <a:xfrm>
            <a:off x="3270276" y="6302831"/>
            <a:ext cx="8075748" cy="430887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Sources:</a:t>
            </a:r>
          </a:p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FuzzBench Report: 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https://storage.googleapis.com/www.fuzzbench.com/reports/experimental/2023-06-22-libafl/index.html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 </a:t>
            </a:r>
            <a:endParaRPr lang="zh-CN" altLang="en-US" sz="1100" dirty="0">
              <a:solidFill>
                <a:schemeClr val="bg2"/>
              </a:solidFill>
              <a:ea typeface="標楷體" pitchFamily="65" charset="-12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591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dirty="0"/>
              <a:t>Evaluating fuzz testing</a:t>
            </a:r>
            <a:endParaRPr lang="zh-TW" altLang="en-US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46313" y="1844824"/>
            <a:ext cx="7772400" cy="2562077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92B67B-1436-E4F4-D617-281427E82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421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Experiments 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7459353" cy="2006261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Reproducibility</a:t>
            </a:r>
          </a:p>
          <a:p>
            <a:pPr lvl="1"/>
            <a:r>
              <a:rPr lang="en-US" altLang="zh-CN" sz="14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6816035-363F-C315-B9E0-7CBD31208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0569" y="2200278"/>
            <a:ext cx="4983058" cy="344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63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Experiments 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7459353" cy="2006261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code coverage and bug coverage report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some findings and reasoning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097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7"/>
            <a:ext cx="10270977" cy="3560763"/>
          </a:xfrm>
        </p:spPr>
        <p:txBody>
          <a:bodyPr>
            <a:noAutofit/>
          </a:bodyPr>
          <a:lstStyle/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29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</a:p>
          <a:p>
            <a:r>
              <a:rPr lang="en-US" altLang="zh-CN" sz="29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FuzzBench: Experiments 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7459353" cy="2006261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Improve Fuzzers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code coverage report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793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dirty="0"/>
              <a:t>Evaluating fuzz testing</a:t>
            </a:r>
            <a:endParaRPr lang="zh-TW" altLang="en-US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46313" y="1844824"/>
            <a:ext cx="7772400" cy="2562077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</a:p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92B67B-1436-E4F4-D617-281427E82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984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Google’s Fuzzing Toolchain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7216757" cy="4491493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Fuzzer</a:t>
            </a:r>
          </a:p>
          <a:p>
            <a:pPr lvl="1"/>
            <a:r>
              <a:rPr lang="en-US" altLang="zh-CN" sz="14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AFL (American fuzzy lop) </a:t>
            </a:r>
            <a:r>
              <a:rPr lang="en-US" altLang="zh-CN" sz="146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(2014): </a:t>
            </a:r>
            <a:r>
              <a:rPr lang="en-US" altLang="zh-CN" sz="14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classical security-oriented fuzzer</a:t>
            </a:r>
          </a:p>
          <a:p>
            <a:pPr lvl="1"/>
            <a:r>
              <a:rPr lang="en-US" altLang="zh-CN" sz="146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Gofuzz</a:t>
            </a:r>
            <a:r>
              <a:rPr lang="en-US" altLang="zh-CN" sz="146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(2014): </a:t>
            </a:r>
            <a:r>
              <a:rPr lang="en-US" altLang="zh-CN" sz="14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fuzzer for Go language</a:t>
            </a:r>
          </a:p>
          <a:p>
            <a:pPr lvl="1"/>
            <a:r>
              <a:rPr lang="en-US" altLang="zh-CN" sz="146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Honggfuzz</a:t>
            </a:r>
            <a:r>
              <a:rPr lang="en-US" altLang="zh-CN" sz="146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(2015): </a:t>
            </a:r>
            <a:r>
              <a:rPr lang="en-US" altLang="zh-CN" sz="14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feedback-driven fuzzing based on code coverage</a:t>
            </a:r>
          </a:p>
          <a:p>
            <a:pPr lvl="1"/>
            <a:r>
              <a:rPr lang="en-US" altLang="zh-CN" sz="1467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ClusterFuzz</a:t>
            </a:r>
            <a:r>
              <a:rPr lang="en-US" altLang="zh-CN" sz="1467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(2019): </a:t>
            </a:r>
            <a:r>
              <a:rPr lang="en-US" altLang="zh-CN" sz="1467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scalable fuzzing infrastructure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Fuzzing Framework</a:t>
            </a:r>
          </a:p>
          <a:p>
            <a:pPr lvl="1"/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OSS-fuzz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(2016):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fuzzing for open-source projects</a:t>
            </a:r>
          </a:p>
          <a:p>
            <a:pPr lvl="1"/>
            <a:r>
              <a:rPr lang="en-US" altLang="zh-CN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FuzzTest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(2022):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C++ testing framework in Google</a:t>
            </a:r>
            <a:endParaRPr lang="en-US" altLang="zh-CN" sz="146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Fuzzing Evaluation (What we focus on today)</a:t>
            </a:r>
          </a:p>
          <a:p>
            <a:pPr lvl="1"/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Fuzzer Test Suite 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(2016):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benchmark programs for fuzzer</a:t>
            </a:r>
          </a:p>
          <a:p>
            <a:pPr lvl="1"/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FuzzBench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(2020)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fuzzer benchmark as a service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AI-powered Fuzzing</a:t>
            </a:r>
          </a:p>
          <a:p>
            <a:pPr lvl="1"/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OSS-fuzz-gen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(2023):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LLM powered fuzzing via OSS-fuzz</a:t>
            </a:r>
          </a:p>
          <a:p>
            <a:endParaRPr lang="en-US" altLang="zh-CN" sz="21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776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LLM-aided Fuzzing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5630553" cy="4790072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Idea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the generative power of LLMs to improve fuzzing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Scale security improvements across fuzzed projects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 barrier to adopt fuzzing in future projects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Ultimate Goal: fully automated fuzzing</a:t>
            </a:r>
          </a:p>
          <a:p>
            <a:pPr lvl="1"/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 LLM, fuzz this project for me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Automatically writing fuzz targets by prompts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support models like OpenAI GPT-3.5/4.0</a:t>
            </a:r>
          </a:p>
          <a:p>
            <a:pPr lvl="1"/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Metrics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Compilability</a:t>
            </a:r>
          </a:p>
          <a:p>
            <a:pPr lvl="2"/>
            <a:r>
              <a:rPr lang="en-US" altLang="zh-CN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Runtime crashes (covered today)</a:t>
            </a:r>
          </a:p>
          <a:p>
            <a:pPr lvl="2"/>
            <a:r>
              <a:rPr lang="en-US" altLang="zh-CN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Runtime coverage (covered today)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Runtime line coverage diff against existing human-written fuzz targets in OSS-fuzz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  <p:pic>
        <p:nvPicPr>
          <p:cNvPr id="6146" name="Picture 2" descr="Alt text">
            <a:extLst>
              <a:ext uri="{FF2B5EF4-FFF2-40B4-BE49-F238E27FC236}">
                <a16:creationId xmlns:a16="http://schemas.microsoft.com/office/drawing/2014/main" id="{B63E6F8E-E700-EDCB-B470-0D82993DB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723" y="2203336"/>
            <a:ext cx="4983558" cy="245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E2EE278F-BF7D-D74D-7327-6445F8EADF17}"/>
              </a:ext>
            </a:extLst>
          </p:cNvPr>
          <p:cNvSpPr txBox="1"/>
          <p:nvPr/>
        </p:nvSpPr>
        <p:spPr>
          <a:xfrm>
            <a:off x="7215737" y="4946769"/>
            <a:ext cx="3763688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Figure x: Overview of OSS-fuzz-gen</a:t>
            </a:r>
            <a:endParaRPr lang="zh-CN" altLang="en-US" sz="12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77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7"/>
            <a:ext cx="9400120" cy="4877157"/>
          </a:xfrm>
        </p:spPr>
        <p:txBody>
          <a:bodyPr>
            <a:noAutofit/>
          </a:bodyPr>
          <a:lstStyle/>
          <a:p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Klees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George, et al. "Evaluating fuzz testing." Proceedings of the 2018 ACM SIGSAC conference on computer and communications security 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(CCS’18).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</a:t>
            </a:r>
          </a:p>
          <a:p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Metzman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Jonathan, et al. "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Fuzzbench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 open fuzzer benchmarking platform and service." Proceedings of the 29th ACM joint meeting on European software engineering conference and symposium on the foundations of software engineering 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(ESEC/FSE’21)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2021.</a:t>
            </a:r>
          </a:p>
          <a:p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Hazimeh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Ahmad, Adrian Herrera, and Mathias Payer. "Magma: A ground-truth fuzzing benchmark." Proceedings of the ACM on Measurement and Analysis of Computing Systems 4.3 (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MACS’20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(2020): 1-29.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Dolan-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Gavitt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Brendan, et al. "Lava: Large-scale automated vulnerability addition." 2016 IEEE symposium on security and privacy (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SP’16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IEEE, 2016.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Li, Yuwei, et al. "{UNIFUZZ}: A holistic and pragmatic {Metrics-Driven} platform for evaluating fuzzers." 30th USENIX Security Symposium (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USENIX Security’21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2021.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Arcuri, Andrea, and Lionel Briand. "A practical guide for using statistical tests to assess randomized algorithms in software engineering." Proceedings of the 33rd international conference on software engineering 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(ICSE’11).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2011.</a:t>
            </a:r>
          </a:p>
          <a:p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Mallissery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Sanoop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Yu-Sung Wu. "Demystify the fuzzing methods: A comprehensive survey." ACM Computing Surveys 56.3 (2023): 1-38.</a:t>
            </a:r>
          </a:p>
          <a:p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Manès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Valentin JM, et al. "The art, science, and engineering of fuzzing: A survey." IEEE Transactions on Software Engineering (</a:t>
            </a:r>
            <a:r>
              <a:rPr lang="en-US" altLang="zh-CN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TSE’19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47.11 (2019): 2312-2331.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Google. [n.d.]. FuzzBench.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https://google.github.io/fuzzbench/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Accessed: 2020-05-02.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Google. [n.d.]. Fuzzer Test Suite.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https://github.com/google/fuzzer-test-suite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Accessed: 2019-09-06.</a:t>
            </a:r>
          </a:p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Google. [n.d.]. Oss-fuzz-gen.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https://github.com/google/oss-fuzz-gen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 Accessed: 2024-04-28.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509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dirty="0"/>
              <a:t>Evaluating fuzz testing</a:t>
            </a:r>
            <a:endParaRPr lang="zh-TW" altLang="en-US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46313" y="1844824"/>
            <a:ext cx="7772400" cy="2562077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92B67B-1436-E4F4-D617-281427E82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31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pplication Fuzzing - CyberHoot">
            <a:extLst>
              <a:ext uri="{FF2B5EF4-FFF2-40B4-BE49-F238E27FC236}">
                <a16:creationId xmlns:a16="http://schemas.microsoft.com/office/drawing/2014/main" id="{4B213CF7-A8F6-6AD4-D72C-E649416F0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607" y="2185764"/>
            <a:ext cx="4177393" cy="238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Fuzzing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7266520" cy="4690546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widely-used dynamic technique to discover bug or vulnerability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Fuzzers generate inputs that crash the program under test (PUT)</a:t>
            </a:r>
          </a:p>
          <a:p>
            <a:pPr lvl="1"/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Google has found tens of thousands bugs by different fuzzers</a:t>
            </a:r>
          </a:p>
          <a:p>
            <a:pPr lvl="1"/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Academia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Several thousand published papers since 2014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of Fuzzing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knowledge of PUT: grammar, semantics, input format, structure</a:t>
            </a:r>
            <a:endParaRPr lang="en-US" altLang="zh-CN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Black-Box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blind fuzz with no knowledge with mutation</a:t>
            </a:r>
          </a:p>
          <a:p>
            <a:pPr lvl="1"/>
            <a:r>
              <a:rPr lang="en-US" altLang="zh-CN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White-Box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highly targeted fuzz with full knowledge by program analysis</a:t>
            </a:r>
          </a:p>
          <a:p>
            <a:pPr lvl="1"/>
            <a:r>
              <a:rPr lang="en-US" altLang="zh-CN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Gray-Box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targeted fuzz with partial knowledge by instrumentation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Stochastic Nature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random input generation</a:t>
            </a:r>
          </a:p>
          <a:p>
            <a:pPr lvl="1"/>
            <a:r>
              <a:rPr lang="en-US" altLang="zh-CN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evaluate the performance of fuzzers?</a:t>
            </a:r>
          </a:p>
          <a:p>
            <a:endParaRPr lang="en-US" altLang="zh-CN" sz="21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80C8B4F-667B-CBC2-D147-0BA608DCF7F4}"/>
              </a:ext>
            </a:extLst>
          </p:cNvPr>
          <p:cNvSpPr txBox="1"/>
          <p:nvPr/>
        </p:nvSpPr>
        <p:spPr>
          <a:xfrm>
            <a:off x="3137990" y="6215881"/>
            <a:ext cx="4705945" cy="600164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Sources:</a:t>
            </a:r>
          </a:p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https://www.synopsys.com/glossary/what-is-fuzz-testing.html</a:t>
            </a:r>
            <a:endParaRPr lang="en-US" altLang="zh-CN" sz="1100" dirty="0">
              <a:solidFill>
                <a:schemeClr val="bg2"/>
              </a:solidFill>
              <a:ea typeface="標楷體" pitchFamily="65" charset="-120"/>
              <a:cs typeface="Calibri" pitchFamily="34" charset="0"/>
            </a:endParaRPr>
          </a:p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Figure: 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https://cyberhoot.com/cybrary/application-fuzzing/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 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BF28702-819C-94A2-52FD-78B9E34AD9C9}"/>
              </a:ext>
            </a:extLst>
          </p:cNvPr>
          <p:cNvSpPr txBox="1"/>
          <p:nvPr/>
        </p:nvSpPr>
        <p:spPr>
          <a:xfrm>
            <a:off x="8759695" y="4849787"/>
            <a:ext cx="2687216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Figure 1: Fuzz Testing Steps</a:t>
            </a:r>
            <a:endParaRPr lang="zh-CN" altLang="en-US" sz="12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44" name="连接符: 肘形 43">
            <a:extLst>
              <a:ext uri="{FF2B5EF4-FFF2-40B4-BE49-F238E27FC236}">
                <a16:creationId xmlns:a16="http://schemas.microsoft.com/office/drawing/2014/main" id="{DBE755BE-2771-45FD-5AE3-BB27060A8AF7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8409992" y="4484909"/>
            <a:ext cx="734012" cy="161736"/>
          </a:xfrm>
          <a:prstGeom prst="bentConnector3">
            <a:avLst>
              <a:gd name="adj1" fmla="val 0"/>
            </a:avLst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连接符: 肘形 52">
            <a:extLst>
              <a:ext uri="{FF2B5EF4-FFF2-40B4-BE49-F238E27FC236}">
                <a16:creationId xmlns:a16="http://schemas.microsoft.com/office/drawing/2014/main" id="{07EA7895-F966-776D-9B94-C265F97E949B}"/>
              </a:ext>
            </a:extLst>
          </p:cNvPr>
          <p:cNvCxnSpPr/>
          <p:nvPr/>
        </p:nvCxnSpPr>
        <p:spPr bwMode="auto">
          <a:xfrm rot="5400000" flipH="1" flipV="1">
            <a:off x="7383624" y="3514532"/>
            <a:ext cx="2158482" cy="105747"/>
          </a:xfrm>
          <a:prstGeom prst="bentConnector3">
            <a:avLst>
              <a:gd name="adj1" fmla="val 99568"/>
            </a:avLst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6091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Evaluating Fuzzers 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9263271" cy="4454170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of Fuzzing Evaluation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Compelling/Baseline Fuzzers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Programs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Metric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crashes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(unique) bugs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 Fuzzing Configuration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Timeout</a:t>
            </a:r>
          </a:p>
          <a:p>
            <a:pPr lvl="2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 Corpus</a:t>
            </a:r>
          </a:p>
          <a:p>
            <a:pPr lvl="1"/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Trustworthy Evaluation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Initially proposed by Klee (CCS’18) by analyzing 32 top papers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a new field of study: fuzz testing evaluation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papers give </a:t>
            </a:r>
            <a:r>
              <a:rPr lang="en-US" altLang="zh-CN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 and misleading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conclusions</a:t>
            </a:r>
          </a:p>
          <a:p>
            <a:pPr lvl="1"/>
            <a:endParaRPr lang="en-US" altLang="zh-CN" sz="146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8AD925E-705E-CCF4-7E56-2DA49EE5564A}"/>
              </a:ext>
            </a:extLst>
          </p:cNvPr>
          <p:cNvSpPr txBox="1"/>
          <p:nvPr/>
        </p:nvSpPr>
        <p:spPr>
          <a:xfrm>
            <a:off x="3218855" y="6218193"/>
            <a:ext cx="7044818" cy="600164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Sources:</a:t>
            </a:r>
          </a:p>
          <a:p>
            <a:r>
              <a:rPr lang="en-US" altLang="zh-CN" sz="1100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Klees</a:t>
            </a:r>
            <a:r>
              <a:rPr lang="en-US" altLang="zh-CN" sz="11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George, et al. "Evaluating fuzz testing." Proceedings of the 2018 ACM SIGSAC conference on computer and communications security </a:t>
            </a:r>
            <a:r>
              <a:rPr lang="en-US" altLang="zh-CN" sz="1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(CCS’18). </a:t>
            </a:r>
            <a:r>
              <a:rPr lang="en-US" altLang="zh-CN" sz="11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</a:t>
            </a:r>
          </a:p>
        </p:txBody>
      </p:sp>
    </p:spTree>
    <p:extLst>
      <p:ext uri="{BB962C8B-B14F-4D97-AF65-F5344CB8AC3E}">
        <p14:creationId xmlns:p14="http://schemas.microsoft.com/office/powerpoint/2010/main" val="2457574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Evaluating Fuzzers (2)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311423" y="1125536"/>
                <a:ext cx="8995793" cy="472786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According to Klee, fuzzing performance can vary significantly: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different runs</a:t>
                </a:r>
              </a:p>
              <a:p>
                <a:pPr lvl="1"/>
                <a:r>
                  <a:rPr lang="en-US" altLang="zh-CN" sz="146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for </a:t>
                </a:r>
                <a14:m>
                  <m:oMath xmlns:m="http://schemas.openxmlformats.org/officeDocument/2006/math">
                    <m:r>
                      <a:rPr lang="en-US" altLang="zh-CN" sz="1467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𝑛𝑚</m:t>
                    </m:r>
                  </m:oMath>
                </a14:m>
                <a:r>
                  <a:rPr lang="en-US" altLang="zh-CN" sz="146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target</a:t>
                </a:r>
              </a:p>
              <a:p>
                <a:pPr lvl="2"/>
                <a:r>
                  <a:rPr lang="en-US" altLang="zh-CN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One Single Run</a:t>
                </a:r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	AFL (1200 crashes) vs. AFLFast (800 crashes)</a:t>
                </a:r>
              </a:p>
              <a:p>
                <a:pPr lvl="2"/>
                <a:r>
                  <a:rPr lang="en-US" altLang="zh-CN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of 30 Runs</a:t>
                </a:r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	AFL (400 crashes) vs. AFLFast (1250 crashes)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67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467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CN" sz="1467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CN" sz="146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examined papers use single run for evaluation</a:t>
                </a:r>
              </a:p>
              <a:p>
                <a:pPr lvl="1"/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Beyond computing median, statistical test is needed to ensure statistical significance</a:t>
                </a:r>
                <a:endParaRPr lang="en-US" altLang="zh-CN" sz="1467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different timeouts</a:t>
                </a:r>
              </a:p>
              <a:p>
                <a:pPr lvl="1"/>
                <a:r>
                  <a:rPr lang="en-US" altLang="zh-CN" sz="146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 hours vs. 24 hours vs. 7 days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different seed corpus</a:t>
                </a:r>
              </a:p>
              <a:p>
                <a:pPr lvl="1"/>
                <a:r>
                  <a:rPr lang="en-US" altLang="zh-CN" sz="146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Empty vs. Sampled vs. Synthetic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different performance metrics</a:t>
                </a:r>
              </a:p>
              <a:p>
                <a:pPr lvl="1"/>
                <a:r>
                  <a:rPr lang="en-US" altLang="zh-CN" sz="1467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Crashes vs. Number of (unique) Bugs vs. Code Coverage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different target programs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Realistic vs. Synthetic</a:t>
                </a: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11423" y="1125536"/>
                <a:ext cx="8995793" cy="4727868"/>
              </a:xfrm>
              <a:blipFill>
                <a:blip r:embed="rId3"/>
                <a:stretch>
                  <a:fillRect l="-678" t="-774" b="-20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89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dirty="0"/>
              <a:t>Evaluating fuzz testing</a:t>
            </a:r>
            <a:endParaRPr lang="zh-TW" altLang="en-US" b="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246313" y="1844824"/>
            <a:ext cx="7772400" cy="2562077"/>
          </a:xfrm>
        </p:spPr>
        <p:txBody>
          <a:bodyPr anchor="t"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3492B67B-1436-E4F4-D617-281427E82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08017" y="6524628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2424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Unique Bugs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1423" y="1125536"/>
            <a:ext cx="7459353" cy="2575607"/>
          </a:xfrm>
        </p:spPr>
        <p:txBody>
          <a:bodyPr>
            <a:no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De-Duplicate Crashes to Unique Bugs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crashes may have root cause of the same bug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unique bugs serve as the ultimate performance metric</a:t>
            </a: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de-duplication techniques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Ground-truth bug indication (adopted by LAVA and Magma)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Stack hash</a:t>
            </a:r>
          </a:p>
          <a:p>
            <a:pPr lvl="1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AFL Coverage profile</a:t>
            </a:r>
          </a:p>
        </p:txBody>
      </p:sp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069EEDC-04C8-38E3-1E02-BFD5F3BCB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610" y="3726204"/>
            <a:ext cx="9742577" cy="200626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C8CF24C-0833-674F-DE82-B8E0244AF10F}"/>
              </a:ext>
            </a:extLst>
          </p:cNvPr>
          <p:cNvSpPr txBox="1"/>
          <p:nvPr/>
        </p:nvSpPr>
        <p:spPr>
          <a:xfrm>
            <a:off x="3137990" y="6215881"/>
            <a:ext cx="4705945" cy="430887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ea typeface="標楷體" pitchFamily="65" charset="-120"/>
                <a:cs typeface="Calibri" pitchFamily="34" charset="0"/>
              </a:rPr>
              <a:t>Sources:</a:t>
            </a:r>
          </a:p>
          <a:p>
            <a:endParaRPr lang="zh-CN" altLang="en-US" sz="1100" dirty="0">
              <a:ea typeface="標楷體" pitchFamily="65" charset="-12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075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6610" y="144466"/>
            <a:ext cx="10270977" cy="692151"/>
          </a:xfrm>
        </p:spPr>
        <p:txBody>
          <a:bodyPr/>
          <a:lstStyle/>
          <a:p>
            <a:r>
              <a:rPr lang="en-US" altLang="zh-TW" dirty="0"/>
              <a:t>Statistical Test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296609" y="1266696"/>
                <a:ext cx="6758819" cy="436899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hypothesis test to analyze the reliability of random fuzzers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Statistical Significance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likelihood that an observed difference or relationship in data is not due to random chance but reflects a true effect.</a:t>
                </a:r>
              </a:p>
              <a:p>
                <a:r>
                  <a:rPr lang="en-US" altLang="zh-CN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Key Components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Null Hypothesis</a:t>
                </a:r>
              </a:p>
              <a:p>
                <a:pPr lvl="2"/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observed difference is by chance, not significant relationship.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P-value</a:t>
                </a:r>
              </a:p>
              <a:p>
                <a:pPr lvl="2"/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 of strength of evidence against the null hypothesis</a:t>
                </a:r>
              </a:p>
              <a:p>
                <a:pPr lvl="2"/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Commonly, 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≤0.05</m:t>
                    </m:r>
                  </m:oMath>
                </a14:m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indicates the difference is not likely by chance alone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Confidence Interval</a:t>
                </a:r>
              </a:p>
              <a:p>
                <a:pPr lvl="1"/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Errors:</a:t>
                </a:r>
              </a:p>
              <a:p>
                <a:pPr lvl="2"/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Type-I: false positive &amp; Type-II: false negative</a:t>
                </a:r>
              </a:p>
              <a:p>
                <a:pPr marL="457176" lvl="1" indent="0">
                  <a:buNone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Commonly adopt </a:t>
                </a:r>
                <a:r>
                  <a:rPr lang="en-US" altLang="zh-CN" sz="1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Mann Whitney U-test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compute p-value for fuzzers</a:t>
                </a:r>
              </a:p>
              <a:p>
                <a:pPr lvl="1"/>
                <a:endParaRPr lang="en-US" altLang="zh-CN" sz="1933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6609" y="1266696"/>
                <a:ext cx="6758819" cy="4368993"/>
              </a:xfrm>
              <a:blipFill>
                <a:blip r:embed="rId3"/>
                <a:stretch>
                  <a:fillRect l="-993" t="-838" r="-6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灯片编号占位符 1">
            <a:extLst>
              <a:ext uri="{FF2B5EF4-FFF2-40B4-BE49-F238E27FC236}">
                <a16:creationId xmlns:a16="http://schemas.microsoft.com/office/drawing/2014/main" id="{C8F1849A-008E-6EF5-AB10-F46E38150E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097581" y="6518275"/>
            <a:ext cx="2844800" cy="339725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D89A85D-BDFC-7111-7DEF-350968CA2B0E}"/>
              </a:ext>
            </a:extLst>
          </p:cNvPr>
          <p:cNvSpPr txBox="1"/>
          <p:nvPr/>
        </p:nvSpPr>
        <p:spPr>
          <a:xfrm>
            <a:off x="3305940" y="6218193"/>
            <a:ext cx="8431970" cy="600164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Sources:</a:t>
            </a:r>
          </a:p>
          <a:p>
            <a:r>
              <a:rPr lang="en-US" altLang="zh-CN" sz="1100" dirty="0" err="1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Metzman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, Jonathan, et al. "</a:t>
            </a:r>
            <a:r>
              <a:rPr lang="en-US" altLang="zh-CN" sz="1100" dirty="0" err="1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Fuzzbench</a:t>
            </a:r>
            <a:r>
              <a:rPr lang="en-US" altLang="zh-CN" sz="1100" dirty="0">
                <a:solidFill>
                  <a:schemeClr val="bg2"/>
                </a:solidFill>
                <a:ea typeface="標楷體" pitchFamily="65" charset="-120"/>
                <a:cs typeface="Calibri" pitchFamily="34" charset="0"/>
              </a:rPr>
              <a:t>: an open fuzzer benchmarking platform and service." Proceedings of the 29th ACM joint meeting on European software engineering conference and symposium on the foundations of software engineering. 2021. </a:t>
            </a:r>
            <a:endParaRPr lang="zh-CN" altLang="en-US" sz="1100" dirty="0">
              <a:solidFill>
                <a:schemeClr val="bg2"/>
              </a:solidFill>
              <a:ea typeface="標楷體" pitchFamily="65" charset="-120"/>
              <a:cs typeface="Calibri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9EAB57F-B377-2F60-7068-FA89CF5599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7307" y="1798789"/>
            <a:ext cx="3817040" cy="3078259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E0C5645-08C9-9839-D763-5E3C051855F9}"/>
              </a:ext>
            </a:extLst>
          </p:cNvPr>
          <p:cNvSpPr txBox="1"/>
          <p:nvPr/>
        </p:nvSpPr>
        <p:spPr>
          <a:xfrm>
            <a:off x="8802219" y="4946063"/>
            <a:ext cx="2687216" cy="64633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Figure 2: Mann-Whitney U-test result for </a:t>
            </a:r>
            <a:r>
              <a:rPr lang="en-US" altLang="zh-CN" sz="1200" dirty="0" err="1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libxml</a:t>
            </a:r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in </a:t>
            </a:r>
            <a:r>
              <a:rPr lang="en-US" altLang="zh-CN" sz="1200" dirty="0" err="1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fuzzbench</a:t>
            </a:r>
            <a:r>
              <a:rPr lang="en-US" altLang="zh-CN" sz="12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MainExperiment</a:t>
            </a:r>
            <a:endParaRPr lang="zh-CN" altLang="en-US" sz="12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760995"/>
      </p:ext>
    </p:extLst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1910</Words>
  <Application>Microsoft Office PowerPoint</Application>
  <PresentationFormat>宽屏</PresentationFormat>
  <Paragraphs>298</Paragraphs>
  <Slides>24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5" baseType="lpstr">
      <vt:lpstr>標楷體</vt:lpstr>
      <vt:lpstr>MS Sans Serif</vt:lpstr>
      <vt:lpstr>楷体</vt:lpstr>
      <vt:lpstr>Arial</vt:lpstr>
      <vt:lpstr>Calibri</vt:lpstr>
      <vt:lpstr>Calibri Light</vt:lpstr>
      <vt:lpstr>Cambria Math</vt:lpstr>
      <vt:lpstr>Times New Roman</vt:lpstr>
      <vt:lpstr>Wingdings</vt:lpstr>
      <vt:lpstr>NTHU UniCloud</vt:lpstr>
      <vt:lpstr>自訂設計</vt:lpstr>
      <vt:lpstr>Evaluating Fuzz Testing  2024.04.29</vt:lpstr>
      <vt:lpstr>Outline</vt:lpstr>
      <vt:lpstr>Evaluating fuzz testing</vt:lpstr>
      <vt:lpstr>Fuzzing</vt:lpstr>
      <vt:lpstr>Evaluating Fuzzers (1)</vt:lpstr>
      <vt:lpstr>Evaluating Fuzzers (2)</vt:lpstr>
      <vt:lpstr>Evaluating fuzz testing</vt:lpstr>
      <vt:lpstr>Unique Bugs</vt:lpstr>
      <vt:lpstr>Statistical Test</vt:lpstr>
      <vt:lpstr>Problem Formulation</vt:lpstr>
      <vt:lpstr>Evaluating fuzz testing</vt:lpstr>
      <vt:lpstr>FuzzBench: Overview</vt:lpstr>
      <vt:lpstr>FuzzBench: How to Use?</vt:lpstr>
      <vt:lpstr>FuzzBench: Design</vt:lpstr>
      <vt:lpstr>FuzzBench: Evaluation</vt:lpstr>
      <vt:lpstr>FuzzBench: Results</vt:lpstr>
      <vt:lpstr>Evaluating fuzz testing</vt:lpstr>
      <vt:lpstr>FuzzBench: Experiments (1)</vt:lpstr>
      <vt:lpstr>FuzzBench: Experiments (1)</vt:lpstr>
      <vt:lpstr>FuzzBench: Experiments (2)</vt:lpstr>
      <vt:lpstr>Evaluating fuzz testing</vt:lpstr>
      <vt:lpstr>Google’s Fuzzing Toolchain</vt:lpstr>
      <vt:lpstr>LLM-aided Fuzzing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香港中文大学(深圳)数据科学院 School of Data Science</dc:title>
  <dc:creator>Windows 使用者</dc:creator>
  <cp:lastModifiedBy>Yuxuan Liu (SDS, 118010200)</cp:lastModifiedBy>
  <cp:revision>915</cp:revision>
  <dcterms:created xsi:type="dcterms:W3CDTF">2020-07-15T11:13:39Z</dcterms:created>
  <dcterms:modified xsi:type="dcterms:W3CDTF">2024-04-28T15:50:11Z</dcterms:modified>
</cp:coreProperties>
</file>