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8"/>
  </p:notesMasterIdLst>
  <p:sldIdLst>
    <p:sldId id="256" r:id="rId3"/>
    <p:sldId id="258" r:id="rId4"/>
    <p:sldId id="302" r:id="rId5"/>
    <p:sldId id="335" r:id="rId6"/>
    <p:sldId id="290" r:id="rId7"/>
    <p:sldId id="291" r:id="rId8"/>
    <p:sldId id="292" r:id="rId9"/>
    <p:sldId id="353" r:id="rId10"/>
    <p:sldId id="295" r:id="rId11"/>
    <p:sldId id="334" r:id="rId12"/>
    <p:sldId id="294" r:id="rId13"/>
    <p:sldId id="303" r:id="rId14"/>
    <p:sldId id="296" r:id="rId15"/>
    <p:sldId id="297" r:id="rId16"/>
    <p:sldId id="299" r:id="rId17"/>
    <p:sldId id="301" r:id="rId18"/>
    <p:sldId id="304" r:id="rId19"/>
    <p:sldId id="300" r:id="rId20"/>
    <p:sldId id="305" r:id="rId21"/>
    <p:sldId id="306" r:id="rId22"/>
    <p:sldId id="307" r:id="rId23"/>
    <p:sldId id="339" r:id="rId24"/>
    <p:sldId id="340" r:id="rId25"/>
    <p:sldId id="308" r:id="rId26"/>
    <p:sldId id="344" r:id="rId27"/>
    <p:sldId id="309" r:id="rId28"/>
    <p:sldId id="342" r:id="rId29"/>
    <p:sldId id="310" r:id="rId30"/>
    <p:sldId id="311" r:id="rId31"/>
    <p:sldId id="312" r:id="rId32"/>
    <p:sldId id="345" r:id="rId33"/>
    <p:sldId id="346" r:id="rId34"/>
    <p:sldId id="314" r:id="rId35"/>
    <p:sldId id="313" r:id="rId36"/>
    <p:sldId id="347" r:id="rId37"/>
    <p:sldId id="318" r:id="rId38"/>
    <p:sldId id="319" r:id="rId39"/>
    <p:sldId id="320" r:id="rId40"/>
    <p:sldId id="315" r:id="rId41"/>
    <p:sldId id="316" r:id="rId42"/>
    <p:sldId id="317" r:id="rId43"/>
    <p:sldId id="348" r:id="rId44"/>
    <p:sldId id="349" r:id="rId45"/>
    <p:sldId id="332" r:id="rId46"/>
    <p:sldId id="352" r:id="rId47"/>
    <p:sldId id="350" r:id="rId48"/>
    <p:sldId id="323" r:id="rId49"/>
    <p:sldId id="322" r:id="rId50"/>
    <p:sldId id="351" r:id="rId51"/>
    <p:sldId id="324" r:id="rId52"/>
    <p:sldId id="289" r:id="rId53"/>
    <p:sldId id="328" r:id="rId54"/>
    <p:sldId id="330" r:id="rId55"/>
    <p:sldId id="331" r:id="rId56"/>
    <p:sldId id="333" r:id="rId5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5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14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68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67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reaches a waiting state (blocking I/O).</a:t>
            </a:r>
          </a:p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OSes are mostly preemptive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205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8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9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Heavy-Tailed &amp; Light-Tailed Distribution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of Distribution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Bi-Modal and Multi-Modal Distributions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 Distribution</a:t>
            </a:r>
          </a:p>
          <a:p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Diurnal Distribution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837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600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07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88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65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Dune virtualization in OS kernel for light-weight isolation and security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866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897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67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431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672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031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130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778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36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803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2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075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42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336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Actually, there is a trade-off of determining the quantum. Too small quantum leads to over-frequent preemption and context switches, causing too much overheads. However, too long quantum cannot execute short requests on time, resulting in still high tail latency.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494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003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Cycle stealing is pretty similar to work stealing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948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99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752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96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01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4568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036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811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47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544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7329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4353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404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1476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870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Cannot make all objectives good, but someone make all objectives bad, and we can improve on 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2144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3423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6037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00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1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57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39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1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sterfusion.com/blog20220830/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ws.amazon.com/cn/blogs/china/building-cefi-high-frequency-trading-system-on-aw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eb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dpi.com/symmetry/symmetry-12-00172/article_deploy/html/images/symmetry-12-00172-g001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howto.com/heavy-tailed-distributio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towardsdatascience.com/learning-from-multimodal-target-5d3d2ea0d4c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ystem/files/conference/osdi14/osdi14-paper-belay.pdf" TargetMode="Externa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.microsoft.com/en-us/windows-hardware/drivers/network/introduction-to-receive-side-scal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osdi14_slides_belay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3132747.313278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habh246.github.io/files/concord-slides.pptx" TargetMode="Externa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l.acm.org/doi/pdf/10.1145/3132747.313278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l.acm.org/doi/pdf/10.1145/3132747.313278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ishabh246.github.io/files/concord-slides.pptx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www.usenix.org/system/files/nsdi19-kaffe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ites/default/files/conference/protected-files/nsdi19_slides_kaff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nix.org/system/files/nsdi19-kaffe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www.usenix.org/sites/default/files/conference/protected-files/nsdi19_slides_kaffes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senix.org/sites/default/files/conference/protected-files/nsdi19_slides_kaffes.pdf" TargetMode="Externa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.nsf.gov/servlets/purl/1035412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habh246.github.io/files/concord-slides.pptx" TargetMode="Externa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r.nsf.gov/servlets/purl/10354122" TargetMode="Externa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slab.epfl.ch/pubs/concord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enix.org/sites/default/files/conference/protected-files/nsdi19_slides_ousterhout_amy.pd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last9.io/blog/latency-sl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slab.epfl.ch/pubs/concord.pdf" TargetMode="Externa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slab.epfl.ch/pubs/concord.pdf" TargetMode="Externa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slab.epfl.ch/pubs/concord.pd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r.nsf.gov/servlets/purl/1035412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r.nsf.gov/servlets/purl/10354122" TargetMode="Externa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par.nsf.gov/servlets/purl/10354122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slab.epfl.ch/pubs/concord.pdf" TargetMode="Externa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slab.epfl.ch/pubs/concord.pdf" TargetMode="External"/><Relationship Id="rId5" Type="http://schemas.openxmlformats.org/officeDocument/2006/relationships/hyperlink" Target="https://par.nsf.gov/servlets/purl/10354122" TargetMode="Externa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habh246.github.io/files/concord-slides.pptx" TargetMode="Externa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lylib.com/books/1/396/1/html/2/files/09fig06.gi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chemeprincess.com/papers/demikernel-hotos19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renezhang.net/papers/demikernel-sosp21.pdf" TargetMode="External"/><Relationship Id="rId5" Type="http://schemas.openxmlformats.org/officeDocument/2006/relationships/hyperlink" Target="http://www.schemeprincess.com/papers/demikernel-hotos19.pdf" TargetMode="Externa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phusion.nl/content/images/2017/12/blog3.jpg" TargetMode="External"/><Relationship Id="rId5" Type="http://schemas.openxmlformats.org/officeDocument/2006/relationships/hyperlink" Target="https://encrypted-tbn0.gstatic.com/images?q=tbn:ANd9GcRFvmId86ykSbeeZmHcCWRXqfuO9EqKKllHHQ&amp;s" TargetMode="External"/><Relationship Id="rId4" Type="http://schemas.openxmlformats.org/officeDocument/2006/relationships/hyperlink" Target="https://obkio.com/blog/voip-latency/high-voip-latency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crypted-tbn0.gstatic.com/images?q=tbn:ANd9GcRFvmId86ykSbeeZmHcCWRXqfuO9EqKKllHHQ&amp;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eksforgeeks.org/process-schedulers-in-operating-syste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1" y="1406845"/>
            <a:ext cx="11396871" cy="2263196"/>
          </a:xfrm>
        </p:spPr>
        <p:txBody>
          <a:bodyPr/>
          <a:lstStyle/>
          <a:p>
            <a:pPr algn="ctr"/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Scheduling Policies for Microsecond-Scale Tasks</a:t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2024.04.18</a:t>
            </a:r>
            <a:endParaRPr lang="zh-TW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72473"/>
            <a:ext cx="8534400" cy="1259393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Liu Yuxuan</a:t>
            </a:r>
          </a:p>
          <a:p>
            <a:r>
              <a:rPr lang="en-US" altLang="zh-TW" sz="2400" dirty="0"/>
              <a:t>School of </a:t>
            </a:r>
            <a:r>
              <a:rPr lang="en-US" altLang="zh-CN" sz="2400" dirty="0"/>
              <a:t>Data </a:t>
            </a:r>
            <a:r>
              <a:rPr lang="en-US" altLang="zh-TW" sz="2400" dirty="0"/>
              <a:t>Science</a:t>
            </a:r>
          </a:p>
          <a:p>
            <a:r>
              <a:rPr lang="en-US" altLang="zh-TW" sz="24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Head-of-Line (HOL) Blocking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8"/>
                <a:ext cx="9530748" cy="216039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performance-limiting phenomenon that occurs when a queue of packets is held up by the first packet in the queue.</a:t>
                </a:r>
              </a:p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 Request before Short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high slowdown for preceding short requests after long requests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Req 1 takes 1000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Req 2 takes 1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1000+1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=1001</m:t>
                    </m:r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8"/>
                <a:ext cx="9530748" cy="2160394"/>
              </a:xfrm>
              <a:blipFill>
                <a:blip r:embed="rId3"/>
                <a:stretch>
                  <a:fillRect l="-256" t="-1695" b="-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37427A3-75F8-372F-FCB5-C4276D50B982}"/>
              </a:ext>
            </a:extLst>
          </p:cNvPr>
          <p:cNvCxnSpPr/>
          <p:nvPr/>
        </p:nvCxnSpPr>
        <p:spPr bwMode="auto">
          <a:xfrm>
            <a:off x="3635830" y="3572069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D99B0D7-03C1-E139-FE83-EFCDB3EC01D6}"/>
              </a:ext>
            </a:extLst>
          </p:cNvPr>
          <p:cNvCxnSpPr/>
          <p:nvPr/>
        </p:nvCxnSpPr>
        <p:spPr bwMode="auto">
          <a:xfrm>
            <a:off x="3635830" y="4209661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06EA6A1-210D-BE74-0427-C9780C87FEC4}"/>
                  </a:ext>
                </a:extLst>
              </p:cNvPr>
              <p:cNvSpPr/>
              <p:nvPr/>
            </p:nvSpPr>
            <p:spPr bwMode="auto">
              <a:xfrm>
                <a:off x="4301413" y="3572069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2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1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06EA6A1-210D-BE74-0427-C9780C87F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1413" y="3572069"/>
                <a:ext cx="852196" cy="637592"/>
              </a:xfrm>
              <a:prstGeom prst="rect">
                <a:avLst/>
              </a:prstGeom>
              <a:blipFill>
                <a:blip r:embed="rId4"/>
                <a:stretch>
                  <a:fillRect l="-2113" t="-4630" r="-1408" b="-12963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B8932FA-4FD4-FABC-9D6E-DD3E4579DA9F}"/>
                  </a:ext>
                </a:extLst>
              </p:cNvPr>
              <p:cNvSpPr/>
              <p:nvPr/>
            </p:nvSpPr>
            <p:spPr bwMode="auto">
              <a:xfrm>
                <a:off x="5153609" y="3572069"/>
                <a:ext cx="1719943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1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1000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B8932FA-4FD4-FABC-9D6E-DD3E4579D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3609" y="3572069"/>
                <a:ext cx="1719943" cy="637592"/>
              </a:xfrm>
              <a:prstGeom prst="rect">
                <a:avLst/>
              </a:prstGeom>
              <a:blipFill>
                <a:blip r:embed="rId5"/>
                <a:stretch>
                  <a:fillRect t="-4630" b="-12963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E75A3CD9-3E24-4A10-7958-183F9F3E02C5}"/>
              </a:ext>
            </a:extLst>
          </p:cNvPr>
          <p:cNvSpPr/>
          <p:nvPr/>
        </p:nvSpPr>
        <p:spPr bwMode="auto">
          <a:xfrm>
            <a:off x="3343470" y="3845767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E0856EBA-3076-DAEC-4FCC-36D1CA399CDD}"/>
              </a:ext>
            </a:extLst>
          </p:cNvPr>
          <p:cNvSpPr/>
          <p:nvPr/>
        </p:nvSpPr>
        <p:spPr bwMode="auto">
          <a:xfrm>
            <a:off x="7041502" y="3845767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B9A082E5-7650-8AE8-A780-68DF2A045B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11423" y="4582045"/>
                <a:ext cx="9530748" cy="132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l"/>
                  <a:defRPr kumimoji="1" sz="37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90000"/>
                  <a:buFont typeface="Arial" charset="0"/>
                  <a:buChar char="–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</a:defRPr>
                </a:lvl2pPr>
                <a:lvl3pPr marL="1142943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667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3pPr>
                <a:lvl4pPr marL="1600121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5pPr>
                <a:lvl6pPr marL="251447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007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Unfortunately, it is very likely to happen in modern datacenter applications</a:t>
                </a:r>
                <a:endParaRPr lang="en-US" altLang="zh-CN" sz="11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Redis, GET/SET takes 2 </a:t>
                </a:r>
                <a14:m>
                  <m:oMath xmlns:m="http://schemas.openxmlformats.org/officeDocument/2006/math">
                    <m:r>
                      <a:rPr lang="zh-CN" altLang="en-US" sz="180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while SCAN and EVAL can take hundreds of </a:t>
                </a:r>
                <a14:m>
                  <m:oMath xmlns:m="http://schemas.openxmlformats.org/officeDocument/2006/math">
                    <m:r>
                      <a:rPr lang="zh-CN" altLang="en-US" sz="1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6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Scheduling Preference: </a:t>
                </a:r>
                <a:r>
                  <a:rPr lang="en-US" altLang="zh-CN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Request First</a:t>
                </a:r>
              </a:p>
            </p:txBody>
          </p:sp>
        </mc:Choice>
        <mc:Fallback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B9A082E5-7650-8AE8-A780-68DF2A045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423" y="4582045"/>
                <a:ext cx="9530748" cy="1321124"/>
              </a:xfrm>
              <a:prstGeom prst="rect">
                <a:avLst/>
              </a:prstGeom>
              <a:blipFill>
                <a:blip r:embed="rId6"/>
                <a:stretch>
                  <a:fillRect l="-256" t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6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2" y="1125537"/>
            <a:ext cx="8218243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a scheduling policy that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short-term CPU or network flow schedule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HOL blocking (short requests first)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tail latency (queueing delay)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acceptable throughput decrease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implement 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multithreaded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for different types of workloads</a:t>
            </a:r>
          </a:p>
          <a:p>
            <a:pPr marL="457176" lvl="1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microsecond-scale requests</a:t>
            </a:r>
          </a:p>
          <a:p>
            <a:pPr lvl="1"/>
            <a:endParaRPr lang="en-US" altLang="zh-CN" sz="13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8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0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Traditional OS Approach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4" y="1125537"/>
                <a:ext cx="7173214" cy="451637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General-Purpose Kernel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Linux kernel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Applications in user space need to go through kernel to access hardware.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Complicated network stack to go through.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Hardware interrupts for incoming network requests.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Kernel Overhead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zh-CN" altLang="en-US" sz="1600" dirty="0">
                    <a:latin typeface="Arial" pitchFamily="34" charset="0"/>
                    <a:ea typeface="新細明體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 latency means millions of queries per second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Extremely large number of hardware interrupts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CPU scheduling (context switch)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 stack processing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copy</a:t>
                </a:r>
              </a:p>
              <a:p>
                <a:pPr lvl="1"/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designed for microsecond-scale tasks</a:t>
                </a:r>
              </a:p>
              <a:p>
                <a:endParaRPr lang="en-US" altLang="zh-CN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4" y="1125537"/>
                <a:ext cx="7173214" cy="4516373"/>
              </a:xfrm>
              <a:blipFill>
                <a:blip r:embed="rId3"/>
                <a:stretch>
                  <a:fillRect l="-340" t="-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EF853D-3252-E97A-3503-7C3A04B83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707" y="1872343"/>
            <a:ext cx="2755229" cy="33836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F6C584E-7B38-013E-0B25-75593934F9EB}"/>
              </a:ext>
            </a:extLst>
          </p:cNvPr>
          <p:cNvSpPr txBox="1"/>
          <p:nvPr/>
        </p:nvSpPr>
        <p:spPr>
          <a:xfrm>
            <a:off x="3884439" y="6309184"/>
            <a:ext cx="3032655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https://asterfusion.com/blog20220830/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24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Kernel Bypass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2" y="1125537"/>
            <a:ext cx="6240153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User-space control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application to directly access network hardware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User-space network stack processing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User-space CPU scheduling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 Mode Driver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extremely frequent interrupt processing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Busy looping with one dedicated CPU core</a:t>
            </a:r>
            <a:endParaRPr lang="en-US" altLang="zh-CN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Usage: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light-weight necessary OS functionalities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Deployed on top of a virtualization layer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1"/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DPDK (Data-plane Development Kit) </a:t>
            </a:r>
          </a:p>
          <a:p>
            <a:pPr lvl="1"/>
            <a:r>
              <a:rPr lang="en-US" altLang="zh-CN" sz="1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proposed methods are kernel bypass scheduler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A4F059-6201-7F6D-AAB4-B9B0226E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261" y="1503891"/>
            <a:ext cx="3794066" cy="35708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C34CF60-E055-F796-F751-E4547CF7F1BC}"/>
              </a:ext>
            </a:extLst>
          </p:cNvPr>
          <p:cNvSpPr txBox="1"/>
          <p:nvPr/>
        </p:nvSpPr>
        <p:spPr>
          <a:xfrm>
            <a:off x="3884438" y="6309184"/>
            <a:ext cx="595624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https://aws.amazon.com/cn/blogs/china/building-cefi-high-frequency-trading-system-on-aws/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58BE14-1753-7041-A111-861E9C3B21AA}"/>
              </a:ext>
            </a:extLst>
          </p:cNvPr>
          <p:cNvSpPr txBox="1"/>
          <p:nvPr/>
        </p:nvSpPr>
        <p:spPr>
          <a:xfrm>
            <a:off x="7551575" y="5141486"/>
            <a:ext cx="4197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DPDK Architecture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7862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CPU 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661378" cy="285552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Non-Preemptive (Cooperative)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holds the CPU until it terminates or voluntarily frees the CPU.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few context switches &amp; largest throughput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high latency due to queueing time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Preemptive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allocated CPU can be taken away by other processes during execution, and resume later.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low latency, fast response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frequent context switches &amp; smaller throughput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427B7A-C85E-E013-C792-BF9E75FDA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18" y="4114472"/>
            <a:ext cx="6392364" cy="18093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DADC50-C983-FDB8-F69A-E6FC7206028F}"/>
              </a:ext>
            </a:extLst>
          </p:cNvPr>
          <p:cNvSpPr txBox="1"/>
          <p:nvPr/>
        </p:nvSpPr>
        <p:spPr>
          <a:xfrm>
            <a:off x="3884439" y="6309184"/>
            <a:ext cx="719410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https://www.mdpi.com/symmetry/symmetry-12-00172/article_deploy/html/images/symmetry-12-00172-g001.png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1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CPU Scheduling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6F30AD7-28FB-5FC6-2B3B-355DB90F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2" y="1125538"/>
            <a:ext cx="9897753" cy="467810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 always keep processors busy if there are jobs ready to be scheduled.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considered as a better scheduling policy unless for special reasons.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high throughput (processor always busy)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inappropriate for special scenarios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Non-Work 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 may leave some processors idle even with jobs ready to be scheduled.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occurs when load is imbalance, but sometimes worthwhile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enhance predictability</a:t>
            </a:r>
          </a:p>
          <a:p>
            <a:pPr lvl="1"/>
            <a:r>
              <a:rPr lang="en-US" altLang="zh-CN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lower throughput</a:t>
            </a:r>
          </a:p>
        </p:txBody>
      </p:sp>
    </p:spTree>
    <p:extLst>
      <p:ext uri="{BB962C8B-B14F-4D97-AF65-F5344CB8AC3E}">
        <p14:creationId xmlns:p14="http://schemas.microsoft.com/office/powerpoint/2010/main" val="399781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72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Service Time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4784577" cy="192246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Heavy-Tailed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log-normal distribution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Light-Tailed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exponential distribution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065D09-EA71-C2D5-1DC5-868F077F97B3}"/>
              </a:ext>
            </a:extLst>
          </p:cNvPr>
          <p:cNvSpPr txBox="1"/>
          <p:nvPr/>
        </p:nvSpPr>
        <p:spPr>
          <a:xfrm>
            <a:off x="3884439" y="6224546"/>
            <a:ext cx="5352867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3"/>
              </a:rPr>
              <a:t>https://www.statisticshowto.com/heavy-tailed-distribution/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https://towardsdatascience.com/learning-from-multimodal-target-5d3d2ea0d4c5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pic>
        <p:nvPicPr>
          <p:cNvPr id="1026" name="Picture 2" descr="light tailed distribution">
            <a:extLst>
              <a:ext uri="{FF2B5EF4-FFF2-40B4-BE49-F238E27FC236}">
                <a16:creationId xmlns:a16="http://schemas.microsoft.com/office/drawing/2014/main" id="{6B810D56-99A2-CF5D-596C-35215526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23" y="3220975"/>
            <a:ext cx="4128309" cy="26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2C8EF53-8FE4-7A76-A2D7-029B55FB9A07}"/>
              </a:ext>
            </a:extLst>
          </p:cNvPr>
          <p:cNvSpPr txBox="1">
            <a:spLocks/>
          </p:cNvSpPr>
          <p:nvPr/>
        </p:nvSpPr>
        <p:spPr bwMode="auto">
          <a:xfrm>
            <a:off x="6715728" y="1125537"/>
            <a:ext cx="478457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Bi-modal Distribution</a:t>
            </a:r>
            <a:endParaRPr lang="en-US" altLang="zh-CN" sz="1467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in-memory KVS (Redis)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get/put and complex range query</a:t>
            </a:r>
          </a:p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Multi-modal Distribution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MySQL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types of queries with highly different latencies</a:t>
            </a:r>
          </a:p>
          <a:p>
            <a:endParaRPr lang="en-US" altLang="zh-CN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4C95D3E-77BA-4EC2-5979-2C47D973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71" y="3466142"/>
            <a:ext cx="4952416" cy="24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4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b="0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6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9CC5EDD-5299-1151-4CD4-DFB68D82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357" y="2727472"/>
            <a:ext cx="5181286" cy="24248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d-FCFS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829328" cy="1601935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Queues with First-Come-First-Server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Relies on Receiver-Side Scaling (RSS) to evenly distribute requests to multiple worker cores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RSS is done in Network Interface Cards (NIC)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Non-preemptive scheduling with FCFS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E04F25-BFDA-4BDD-B22A-73311DC5A03C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906CFA3-2911-C780-5EBE-1F403F56B7B1}"/>
              </a:ext>
            </a:extLst>
          </p:cNvPr>
          <p:cNvSpPr txBox="1">
            <a:spLocks/>
          </p:cNvSpPr>
          <p:nvPr/>
        </p:nvSpPr>
        <p:spPr bwMode="auto">
          <a:xfrm>
            <a:off x="1296610" y="5032587"/>
            <a:ext cx="9358949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IX OS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[OSDI’14]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IX: a protected </a:t>
            </a:r>
            <a:r>
              <a:rPr lang="en-US" altLang="zh-CN" sz="1800" i="1" kern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dataplane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operating system for high throughput and low latency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Stanford and EPFL</a:t>
            </a:r>
          </a:p>
        </p:txBody>
      </p:sp>
      <p:cxnSp>
        <p:nvCxnSpPr>
          <p:cNvPr id="11" name="连接符: 肘形 10">
            <a:extLst>
              <a:ext uri="{FF2B5EF4-FFF2-40B4-BE49-F238E27FC236}">
                <a16:creationId xmlns:a16="http://schemas.microsoft.com/office/drawing/2014/main" id="{68BF603F-DD67-0F97-1D68-AF031F386DB0}"/>
              </a:ext>
            </a:extLst>
          </p:cNvPr>
          <p:cNvCxnSpPr/>
          <p:nvPr/>
        </p:nvCxnSpPr>
        <p:spPr bwMode="auto">
          <a:xfrm flipV="1">
            <a:off x="6096000" y="3072882"/>
            <a:ext cx="933061" cy="746449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6F109BE5-DAA0-3DC8-542D-C9065A0CB8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3584448"/>
            <a:ext cx="933061" cy="234883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E9F6C1B4-820A-A961-6E75-B6466E022465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819331"/>
            <a:ext cx="933061" cy="236375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8858D105-5038-0BE9-4E24-F72D46649627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819331"/>
            <a:ext cx="933061" cy="743438"/>
          </a:xfrm>
          <a:prstGeom prst="bentConnector3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307A38B-337C-C653-D616-089107E8006B}"/>
              </a:ext>
            </a:extLst>
          </p:cNvPr>
          <p:cNvCxnSpPr>
            <a:cxnSpLocks/>
          </p:cNvCxnSpPr>
          <p:nvPr/>
        </p:nvCxnSpPr>
        <p:spPr bwMode="auto">
          <a:xfrm>
            <a:off x="4229878" y="3819331"/>
            <a:ext cx="727787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9698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6222950" cy="4099605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2008 by Windows 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RSS, only one core is used for packet processing.</a:t>
            </a:r>
          </a:p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Hashing-based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functions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XOR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Toeplitz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Indirection table assigns CPU by LSBs of hash value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Configurable hash settings</a:t>
            </a:r>
          </a:p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processing to use multiple CPUs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load balancing by changing indirection table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2050" name="Picture 2" descr="Diagram that shows the process of the RSS mechanism in determining a CPU.">
            <a:extLst>
              <a:ext uri="{FF2B5EF4-FFF2-40B4-BE49-F238E27FC236}">
                <a16:creationId xmlns:a16="http://schemas.microsoft.com/office/drawing/2014/main" id="{6057AA28-321C-BA90-7BDC-ADF87B20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62" y="2090740"/>
            <a:ext cx="3667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291C61-EFAD-D388-76DE-4FA4DDE050FD}"/>
              </a:ext>
            </a:extLst>
          </p:cNvPr>
          <p:cNvSpPr txBox="1"/>
          <p:nvPr/>
        </p:nvSpPr>
        <p:spPr>
          <a:xfrm>
            <a:off x="3884439" y="6309184"/>
            <a:ext cx="659694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https://learn.microsoft.com/en-us/windows-hardware/drivers/network/introduction-to-receive-side-scaling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0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IX OS: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1717190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control plane and data plane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plane establishes mappings for RSS flow groups to queues for traffic balance.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data plane runs an application in single address space.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thread as a queue handles disjoint network flows with few synchronization overheads.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DPDK and Dune hardware virtualization to host protected OS.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D96225-C291-B61C-568E-EDDAAD135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92" y="3111003"/>
            <a:ext cx="4358168" cy="2815027"/>
          </a:xfrm>
          <a:prstGeom prst="rect">
            <a:avLst/>
          </a:prstGeom>
        </p:spPr>
      </p:pic>
      <p:sp>
        <p:nvSpPr>
          <p:cNvPr id="4" name="左大括号 3">
            <a:extLst>
              <a:ext uri="{FF2B5EF4-FFF2-40B4-BE49-F238E27FC236}">
                <a16:creationId xmlns:a16="http://schemas.microsoft.com/office/drawing/2014/main" id="{16ABC95D-E293-3D4D-6B0F-753119B92C1D}"/>
              </a:ext>
            </a:extLst>
          </p:cNvPr>
          <p:cNvSpPr/>
          <p:nvPr/>
        </p:nvSpPr>
        <p:spPr bwMode="auto">
          <a:xfrm>
            <a:off x="4441369" y="3384637"/>
            <a:ext cx="223935" cy="1217436"/>
          </a:xfrm>
          <a:prstGeom prst="lef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ABE62F4B-DC6F-2EE4-DDC1-091B1D5145CB}"/>
              </a:ext>
            </a:extLst>
          </p:cNvPr>
          <p:cNvSpPr/>
          <p:nvPr/>
        </p:nvSpPr>
        <p:spPr bwMode="auto">
          <a:xfrm>
            <a:off x="4475195" y="4708594"/>
            <a:ext cx="190109" cy="1217436"/>
          </a:xfrm>
          <a:prstGeom prst="lef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14AD4E-4174-3268-EC50-A58B047CAEE3}"/>
              </a:ext>
            </a:extLst>
          </p:cNvPr>
          <p:cNvSpPr txBox="1"/>
          <p:nvPr/>
        </p:nvSpPr>
        <p:spPr>
          <a:xfrm>
            <a:off x="2764199" y="3666875"/>
            <a:ext cx="17109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Space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Plane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A428D0-4C80-E721-1323-DBA9C6A0113C}"/>
              </a:ext>
            </a:extLst>
          </p:cNvPr>
          <p:cNvSpPr txBox="1"/>
          <p:nvPr/>
        </p:nvSpPr>
        <p:spPr>
          <a:xfrm>
            <a:off x="2788295" y="4962318"/>
            <a:ext cx="1617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Plane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6CCCD9-F5FA-7553-A9A2-5D9C4098589F}"/>
              </a:ext>
            </a:extLst>
          </p:cNvPr>
          <p:cNvSpPr txBox="1"/>
          <p:nvPr/>
        </p:nvSpPr>
        <p:spPr>
          <a:xfrm>
            <a:off x="3884439" y="6309185"/>
            <a:ext cx="6851985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IX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https://www.usenix.org/sites/default/files/conference/protected-files/osdi14_slides_belay.pdf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552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560D4B6-3DE1-0AAA-CF18-517882D67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07" y="3962401"/>
            <a:ext cx="5010887" cy="21716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d-FCFS: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6395663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implement (Non-Preemptive)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modern NICs support RSS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light-tailed distributions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for heavy-tailed distributions due to HOL blocking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imbalance since RSS does not know service time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throughput due to possible non-work conserving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serve as the baseline scheduling policy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7F0E53-E348-2592-0922-83F05D165003}"/>
              </a:ext>
            </a:extLst>
          </p:cNvPr>
          <p:cNvSpPr txBox="1"/>
          <p:nvPr/>
        </p:nvSpPr>
        <p:spPr>
          <a:xfrm>
            <a:off x="3884439" y="6309184"/>
            <a:ext cx="719410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237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c-FCFS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0626" y="1150419"/>
            <a:ext cx="9349815" cy="1891361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Queue with First-Come-First Server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top of IX (Non-Preemptive)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c-FCFS = d-FCFS + work stealing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idea: steal works from other processors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there is a central queue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72175C3-821A-549C-181A-D65A1DFBC142}"/>
              </a:ext>
            </a:extLst>
          </p:cNvPr>
          <p:cNvSpPr txBox="1">
            <a:spLocks/>
          </p:cNvSpPr>
          <p:nvPr/>
        </p:nvSpPr>
        <p:spPr bwMode="auto">
          <a:xfrm>
            <a:off x="1296610" y="5088570"/>
            <a:ext cx="8811553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ZygOS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[SOSP’17]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ZygOS: Achieving low tail latency for microsecond-scale networked tasks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EPFL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696A0B-7B68-B458-545A-D588982B0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46" y="2961825"/>
            <a:ext cx="4464535" cy="2206700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4AD2A4BE-AD2F-F817-14E3-45129AE962F2}"/>
              </a:ext>
            </a:extLst>
          </p:cNvPr>
          <p:cNvSpPr/>
          <p:nvPr/>
        </p:nvSpPr>
        <p:spPr bwMode="auto">
          <a:xfrm rot="7839135">
            <a:off x="6675357" y="3587713"/>
            <a:ext cx="794609" cy="13994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FC10B0-D940-401C-3CEC-141879761794}"/>
              </a:ext>
            </a:extLst>
          </p:cNvPr>
          <p:cNvSpPr txBox="1"/>
          <p:nvPr/>
        </p:nvSpPr>
        <p:spPr>
          <a:xfrm>
            <a:off x="4617670" y="3211530"/>
            <a:ext cx="2605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Fetch Work from Dispatcher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958963-ED6D-8246-31B1-006D141D72DB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ZygOS: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4" y="1125536"/>
            <a:ext cx="5406618" cy="388189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Layers of Queues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Queue</a:t>
            </a:r>
          </a:p>
          <a:p>
            <a:pPr lvl="2"/>
            <a:r>
              <a:rPr lang="en-US" altLang="zh-CN" sz="1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 network packets with RSS distribution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Queue</a:t>
            </a:r>
          </a:p>
          <a:p>
            <a:pPr lvl="2"/>
            <a:r>
              <a:rPr lang="en-US" altLang="zh-CN" sz="1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go through network stack (TCP/IP)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Shuffle Queue</a:t>
            </a:r>
          </a:p>
          <a:p>
            <a:pPr lvl="2"/>
            <a:r>
              <a:rPr lang="en-US" altLang="zh-CN" sz="1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connection requests after network stack</a:t>
            </a:r>
          </a:p>
          <a:p>
            <a:pPr lvl="2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work stealing happens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Layers of Execution Stack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Execution Layer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(User-space App)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Shuffle Layer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(Control Plane)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Layer (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Plane)</a:t>
            </a:r>
            <a:endParaRPr lang="en-US" altLang="zh-CN" sz="1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0E404E-3351-814B-7D8E-3FF22A4D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62" y="1929053"/>
            <a:ext cx="4562550" cy="314410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EEAEEA-C4FE-CB40-6C9C-EF591739CA2D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ZygOS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https://dl.acm.org/doi/pdf/10.1145/3132747.3132780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74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Work Stealing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543018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Shuffle Queue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Single-producer, multiple-consumer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core produces requests, and both home core and remote cores can consume them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batched syscalls returns to home core for coherence-free manner</a:t>
            </a:r>
          </a:p>
          <a:p>
            <a:pPr lvl="1"/>
            <a:endParaRPr lang="en-US" altLang="zh-CN" sz="1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776412-D1F6-4E23-8B71-0821C907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15" y="2590470"/>
            <a:ext cx="9005769" cy="339452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735E76C-EEF6-703E-3F09-525724BBD080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ZygOS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https://dl.acm.org/doi/pdf/10.1145/3132747.3132780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5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c-FCFS: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5D84780-A549-0521-3688-9E04F628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4" y="1125537"/>
            <a:ext cx="5406618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load balancing by work stealing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blocking is still possible for heavy-tailed / bi-modal distributions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serve as 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approach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5F59F2-ACCC-0696-E1A2-7924B724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1315622"/>
            <a:ext cx="4646645" cy="23531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F90B31-232A-8671-26B9-FD6944AD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67" y="3867319"/>
            <a:ext cx="5359620" cy="19816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49A65E-9C45-756D-17EB-4625137553CA}"/>
              </a:ext>
            </a:extLst>
          </p:cNvPr>
          <p:cNvSpPr txBox="1"/>
          <p:nvPr/>
        </p:nvSpPr>
        <p:spPr>
          <a:xfrm>
            <a:off x="3884439" y="6309184"/>
            <a:ext cx="719410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34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Processor Sharing (PS)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6ABC7072-D25F-3C86-F246-F793339151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30626" y="1129391"/>
                <a:ext cx="9057456" cy="1508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l"/>
                  <a:defRPr kumimoji="1" sz="37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90000"/>
                  <a:buFont typeface="Arial" charset="0"/>
                  <a:buChar char="–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</a:defRPr>
                </a:lvl2pPr>
                <a:lvl3pPr marL="1142943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667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3pPr>
                <a:lvl4pPr marL="1600121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33">
                    <a:solidFill>
                      <a:schemeClr val="tx1"/>
                    </a:solidFill>
                    <a:latin typeface="Calibri" pitchFamily="34" charset="0"/>
                    <a:ea typeface="標楷體" pitchFamily="65" charset="-120"/>
                    <a:cs typeface="Calibri" pitchFamily="34" charset="0"/>
                  </a:defRPr>
                </a:lvl5pPr>
                <a:lvl6pPr marL="251447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007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0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Preemptive Scheduling</a:t>
                </a:r>
              </a:p>
              <a:p>
                <a:pPr lvl="1"/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Centralized queue with multiple worker threads</a:t>
                </a:r>
              </a:p>
              <a:p>
                <a:pPr lvl="1"/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Dispatcher thread to do preemption</a:t>
                </a:r>
              </a:p>
              <a:p>
                <a:pPr lvl="1"/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Fine-grained preemption (5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slice / quantum)</a:t>
                </a:r>
              </a:p>
              <a:p>
                <a:pPr lvl="1"/>
                <a:endParaRPr lang="en-US" altLang="zh-CN" sz="18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6ABC7072-D25F-3C86-F246-F79333915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626" y="1129391"/>
                <a:ext cx="9057456" cy="1508062"/>
              </a:xfrm>
              <a:prstGeom prst="rect">
                <a:avLst/>
              </a:prstGeom>
              <a:blipFill>
                <a:blip r:embed="rId3"/>
                <a:stretch>
                  <a:fillRect l="-269" t="-20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695677A-B2FA-91AC-8CF2-78757F679A53}"/>
              </a:ext>
            </a:extLst>
          </p:cNvPr>
          <p:cNvSpPr txBox="1">
            <a:spLocks/>
          </p:cNvSpPr>
          <p:nvPr/>
        </p:nvSpPr>
        <p:spPr bwMode="auto">
          <a:xfrm>
            <a:off x="1296611" y="5032587"/>
            <a:ext cx="8096206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Shinjuku OS (</a:t>
            </a:r>
            <a:r>
              <a:rPr lang="zh-CN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新宿駅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[NSDI’19]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Shinjuku: Preemptive Scheduling for </a:t>
            </a:r>
            <a:r>
              <a:rPr lang="en-US" altLang="zh-CN" sz="1800" i="1" kern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μsecond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-scale Tail Latency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Stanford and MIT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871FA0-353C-834F-FB77-FA8378C5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32" y="2731670"/>
            <a:ext cx="4464535" cy="2206700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BE38E3A4-0889-A30B-3E66-40FABF2A9C49}"/>
              </a:ext>
            </a:extLst>
          </p:cNvPr>
          <p:cNvSpPr/>
          <p:nvPr/>
        </p:nvSpPr>
        <p:spPr bwMode="auto">
          <a:xfrm rot="18392438">
            <a:off x="6762443" y="3357558"/>
            <a:ext cx="794609" cy="13994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B33976-9925-0B3D-DC1E-11A7D3041200}"/>
              </a:ext>
            </a:extLst>
          </p:cNvPr>
          <p:cNvSpPr txBox="1"/>
          <p:nvPr/>
        </p:nvSpPr>
        <p:spPr>
          <a:xfrm>
            <a:off x="4634204" y="2972444"/>
            <a:ext cx="2722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Preempt Interrupt to Worker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4A7D70-D005-F770-917A-99B422E3CA47}"/>
              </a:ext>
            </a:extLst>
          </p:cNvPr>
          <p:cNvSpPr txBox="1"/>
          <p:nvPr/>
        </p:nvSpPr>
        <p:spPr>
          <a:xfrm>
            <a:off x="3380587" y="6282647"/>
            <a:ext cx="460019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717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Shinjuku: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815230"/>
          </a:xfrm>
        </p:spPr>
        <p:txBody>
          <a:bodyPr>
            <a:no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 long requests by short requests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space CPU scheduling, no need for RSS of NIC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180465-3409-DD7E-0A97-75BBB863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13" y="1940768"/>
            <a:ext cx="6351369" cy="40897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B02DF9-02A8-5474-6733-F14E3149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387" y="1125538"/>
            <a:ext cx="3436172" cy="49676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B36E329-CA22-11E0-A6EC-6943518BB101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99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b="0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1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Traditional Preemption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8"/>
                <a:ext cx="9530748" cy="123679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Sending Linux Signals 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transmission from user to kernel space, plus kernel processing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roughly 2.5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=&gt;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over 50% throughput loss for 5 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preemption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8"/>
                <a:ext cx="9530748" cy="1236794"/>
              </a:xfrm>
              <a:blipFill>
                <a:blip r:embed="rId3"/>
                <a:stretch>
                  <a:fillRect l="-256" t="-2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30E183-5A68-8DCA-A9D9-959E2F446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53" y="2896033"/>
            <a:ext cx="7526694" cy="307212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190B8B5-E5DE-6F3F-034A-2C7B5D1452ED}"/>
              </a:ext>
            </a:extLst>
          </p:cNvPr>
          <p:cNvSpPr/>
          <p:nvPr/>
        </p:nvSpPr>
        <p:spPr bwMode="auto">
          <a:xfrm>
            <a:off x="2090057" y="4151689"/>
            <a:ext cx="1262743" cy="34834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Sender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69FC7E-24CB-7035-8CC6-0D8011E3DD7F}"/>
              </a:ext>
            </a:extLst>
          </p:cNvPr>
          <p:cNvSpPr/>
          <p:nvPr/>
        </p:nvSpPr>
        <p:spPr bwMode="auto">
          <a:xfrm>
            <a:off x="8749004" y="4151689"/>
            <a:ext cx="1262743" cy="34834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Receiver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3E8C23-2CAC-2C61-C84E-73E5E8A85EDB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0658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Traditional Preemption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667425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Hardware Interrupts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Inter-Process Interrupts (IPI) by Advanced Programmable Interrupt Controller (APIC)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APIC for each core and I/O APIC attached to system bus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Dune virtualization of local APIC causes VM exit for physical APIC interrupt sending.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DF5267-1CAD-CF47-B149-A6C034DF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50" y="3059227"/>
            <a:ext cx="7526694" cy="28616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17ABA3-5C3A-0095-3A85-EA093ED68B5A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480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Shinjuku: Fast Preemption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362625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VM Exits in Both Sender/Receiver</a:t>
            </a:r>
          </a:p>
          <a:p>
            <a:pPr lvl="1"/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sender directly writes interrupt number in receiver’s posted interrupt descriptor </a:t>
            </a:r>
          </a:p>
          <a:p>
            <a:pPr lvl="1"/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allow direct access to real APIC without Dune virtualization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insecurity due to direct access to APIC registers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8B6AF9-3A24-E7B1-7EBA-9449D745D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02" y="2808794"/>
            <a:ext cx="7252996" cy="32250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13C21C2-5CAF-8CA0-7A76-96B22A0993FE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8642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Fast Context Switch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266308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Approach</a:t>
            </a:r>
          </a:p>
          <a:p>
            <a:pPr lvl="1"/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swapcontext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Shinjuku’s Optimization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Skips setting signal masks in context switch to avoid VM exit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Cost: tasks belonging to the same application must share the same signal masks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Skips save and restore of FP registers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Cost: only request context can use FP instructions, while main worker context cannot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C89F1A-206D-84F8-6676-93581EC5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365" y="3788621"/>
            <a:ext cx="5461270" cy="19438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688D59-0ECD-59E8-508D-FEF7A5CCDC2B}"/>
              </a:ext>
            </a:extLst>
          </p:cNvPr>
          <p:cNvSpPr txBox="1"/>
          <p:nvPr/>
        </p:nvSpPr>
        <p:spPr>
          <a:xfrm>
            <a:off x="3884440" y="6309184"/>
            <a:ext cx="4780590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https://www.usenix.org/system/files/nsdi19-kaffes.pdf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73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Request-Aware Scheduling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7247859" cy="4348422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Single-Queue Policy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priori knowledge of request types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Blind scheduling (single tail latency SLO)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 requests that do not complete in one quantum (5-15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Preempted requests to head (c-FCFS) or tail (PS) of queue</a:t>
                </a:r>
              </a:p>
              <a:p>
                <a:pPr lvl="1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Multi-Queue Policy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 knowledge of request types and service times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Request-aware scheduling (multiple tail latency SLOs)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request types by parsing request headers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Queue selection by BVT (Borrowed-virtual-time)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for bi-modal or multi-modal distributions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7247859" cy="4348422"/>
              </a:xfrm>
              <a:blipFill>
                <a:blip r:embed="rId3"/>
                <a:stretch>
                  <a:fillRect l="-336" t="-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CBFA2E-5889-3E6B-FCAC-188DE8BE1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071" y="3632718"/>
            <a:ext cx="2554691" cy="2399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9F22BF-B3EC-9F63-01D2-836B23529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717" y="1125537"/>
            <a:ext cx="785076" cy="18553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73A090-C430-857F-F4EE-B07AB5B7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682" y="3109651"/>
            <a:ext cx="1956579" cy="2546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F5E231E-E8E9-FD18-C799-BF9F6F6FDAA8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7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9054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Shinjuku: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D277637-0A5E-DF99-9D79-E8F3CD7B8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5767401" cy="451637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Preemptive scheduling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Work-conserving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for heavy-tailed / multi-modal distributions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Claims to have low scheduling overheads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standard overhead optimization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Insecurity of directly writing APIC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scheduling overheads actually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 to determine quantum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throughput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 decrease for 5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quantum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 decrease for 2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quantum</a:t>
                </a:r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D277637-0A5E-DF99-9D79-E8F3CD7B8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5767401" cy="4516373"/>
              </a:xfrm>
              <a:blipFill>
                <a:blip r:embed="rId3"/>
                <a:stretch>
                  <a:fillRect l="-423" t="-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1172141-D6DF-483C-759A-A55EB55B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88" y="3111759"/>
            <a:ext cx="5306008" cy="27158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2D2E20F-5792-9A0A-EA5F-28823AB3E9F8}"/>
              </a:ext>
            </a:extLst>
          </p:cNvPr>
          <p:cNvSpPr txBox="1"/>
          <p:nvPr/>
        </p:nvSpPr>
        <p:spPr>
          <a:xfrm>
            <a:off x="3884439" y="6309184"/>
            <a:ext cx="7026157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Shinjuku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https://www.usenix.org/sites/default/files/conference/protected-files/nsdi19_slides_kaffes.pdf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9593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DARC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8709655" cy="1555459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Application-aware Reserved Cores (DARC)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unacceptable overhead for preemptive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Idea: non-preemptive with ideal cores for short requests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latency by over-provisioning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3F64A36-A596-A12C-D8C9-9439A81D4339}"/>
              </a:ext>
            </a:extLst>
          </p:cNvPr>
          <p:cNvSpPr txBox="1">
            <a:spLocks/>
          </p:cNvSpPr>
          <p:nvPr/>
        </p:nvSpPr>
        <p:spPr bwMode="auto">
          <a:xfrm>
            <a:off x="1296610" y="4976603"/>
            <a:ext cx="10161382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Persephone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[SOSP’21] :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When Idling is Ideal: Optimizing Tail-Latency for Highly-Dispersed Datacenter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Workloads with Persephone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University of Pennsylvania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F38E43-86CA-96C7-CDFA-E4B5A226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10" y="2680996"/>
            <a:ext cx="4464535" cy="220670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BABB3DCD-19A5-9676-4CF9-8FEB415A3863}"/>
              </a:ext>
            </a:extLst>
          </p:cNvPr>
          <p:cNvSpPr/>
          <p:nvPr/>
        </p:nvSpPr>
        <p:spPr bwMode="auto">
          <a:xfrm rot="7839135">
            <a:off x="6536621" y="3306884"/>
            <a:ext cx="794609" cy="13994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F96650-254E-5C84-3C09-94E1810ACADD}"/>
              </a:ext>
            </a:extLst>
          </p:cNvPr>
          <p:cNvSpPr txBox="1"/>
          <p:nvPr/>
        </p:nvSpPr>
        <p:spPr>
          <a:xfrm>
            <a:off x="4478934" y="2930701"/>
            <a:ext cx="2605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Fetch Work from Dispatcher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D71F36-F736-A981-FDF0-AD154ED5C340}"/>
              </a:ext>
            </a:extLst>
          </p:cNvPr>
          <p:cNvSpPr txBox="1"/>
          <p:nvPr/>
        </p:nvSpPr>
        <p:spPr>
          <a:xfrm>
            <a:off x="8058779" y="4380331"/>
            <a:ext cx="2370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Idle for Short Requests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A9107F-9497-822F-1E9D-B5CDF7A97052}"/>
              </a:ext>
            </a:extLst>
          </p:cNvPr>
          <p:cNvSpPr txBox="1"/>
          <p:nvPr/>
        </p:nvSpPr>
        <p:spPr>
          <a:xfrm>
            <a:off x="3380587" y="6282647"/>
            <a:ext cx="460019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63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Request-Aware Scheduling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5898030" cy="451637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Request Classification by Profiling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no priori knowledge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Starts with c-FCFS scheduling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Switch to DARC after workload profiling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CPU Partition for Request Types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Allocate certain cores for each request type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cores to process short requests (Type A, 5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cores to process long requests (Type B, 250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Cycle stealing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requests can steal cores from long requests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vice versa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Spillway cores</a:t>
                </a:r>
              </a:p>
              <a:p>
                <a:pPr lvl="2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Idle to process short or unknown-typed requests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5898030" cy="4516373"/>
              </a:xfrm>
              <a:blipFill>
                <a:blip r:embed="rId3"/>
                <a:stretch>
                  <a:fillRect l="-413" t="-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5B126D-AED8-AE00-0523-5228B620D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640" y="3987281"/>
            <a:ext cx="4723473" cy="15855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984E72D-3F63-C5A9-E6BE-D8133C064485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219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DARC: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B6FAA87-12B8-F6D6-8ABF-9B1D8ABA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3" y="1125537"/>
            <a:ext cx="6613377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scheduling overhead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queueing delay for short requests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heavy-tailed / multi-modal distributions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Non-work 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only for requests with disjoint types and service times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Loses some generality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of throughput (low CPU efficiency)</a:t>
            </a: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27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3626854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Version of Shinjuku (PS)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non-standard use and improve generality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scheduling overheads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Shinjuku’s Overheads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Preemption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overhead for interrupts (IPI)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worker stalls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 completes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dispatcher knows  sends new request to worker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Two cache coherence misses for sync inter-thread communication (400 cycles wasted)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Dispatcher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contribute to request processing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Unimportant, ignore it here</a:t>
            </a:r>
          </a:p>
          <a:p>
            <a:pPr lvl="1"/>
            <a:endParaRPr lang="en-US" altLang="zh-CN" sz="1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AA37770-0FFA-3F1A-A123-7D6068DCCEB2}"/>
              </a:ext>
            </a:extLst>
          </p:cNvPr>
          <p:cNvSpPr txBox="1">
            <a:spLocks/>
          </p:cNvSpPr>
          <p:nvPr/>
        </p:nvSpPr>
        <p:spPr bwMode="auto">
          <a:xfrm>
            <a:off x="1296609" y="4976603"/>
            <a:ext cx="10764761" cy="10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2943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7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 marL="1600121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  <a:lvl6pPr marL="251447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007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Paper:</a:t>
            </a:r>
          </a:p>
          <a:p>
            <a:pPr lvl="1"/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[SOSP’23] : </a:t>
            </a:r>
            <a:r>
              <a:rPr lang="en-US" altLang="zh-CN" sz="1800" i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Achieving Microsecond-Scale Tail Latency Efficiently with Approximate Optimal Scheduling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EPFL</a:t>
            </a:r>
          </a:p>
        </p:txBody>
      </p:sp>
    </p:spTree>
    <p:extLst>
      <p:ext uri="{BB962C8B-B14F-4D97-AF65-F5344CB8AC3E}">
        <p14:creationId xmlns:p14="http://schemas.microsoft.com/office/powerpoint/2010/main" val="33085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Latency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6"/>
                <a:ext cx="9207287" cy="2006261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Datacenter applications have micro-second (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latency currently.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Redis can process simple GET/SET requests in 2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Percentile tail latency as a metric of a set of request latencies.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ways to understand: PDF and CDF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Notations: 95% and p95 for 95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percentile latency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6"/>
                <a:ext cx="9207287" cy="2006261"/>
              </a:xfrm>
              <a:blipFill>
                <a:blip r:embed="rId3"/>
                <a:stretch>
                  <a:fillRect l="-265" t="-1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97581" y="6518275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F1D3F4B-8927-CF34-AA8C-9E6890981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423" y="3726203"/>
            <a:ext cx="5061876" cy="812099"/>
          </a:xfrm>
          <a:prstGeom prst="rect">
            <a:avLst/>
          </a:prstGeom>
        </p:spPr>
      </p:pic>
      <p:sp>
        <p:nvSpPr>
          <p:cNvPr id="27" name="Google Shape;125;p29">
            <a:extLst>
              <a:ext uri="{FF2B5EF4-FFF2-40B4-BE49-F238E27FC236}">
                <a16:creationId xmlns:a16="http://schemas.microsoft.com/office/drawing/2014/main" id="{7EE148D3-79B8-A3A8-3886-4C96B5C1B80E}"/>
              </a:ext>
            </a:extLst>
          </p:cNvPr>
          <p:cNvSpPr/>
          <p:nvPr/>
        </p:nvSpPr>
        <p:spPr>
          <a:xfrm>
            <a:off x="1311423" y="5038318"/>
            <a:ext cx="4940013" cy="36321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Google Sans"/>
              </a:rPr>
              <a:t>Much shorter latency and larger throughput</a:t>
            </a:r>
            <a:endParaRPr sz="1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Google San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1BCBA63-692D-0C6B-7E24-E0B9CDBB2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673" y="2557907"/>
            <a:ext cx="3310664" cy="17891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28AD93E-D74D-434B-9DD1-0949E0573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916" y="4347102"/>
            <a:ext cx="2513951" cy="172769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E48FF7A-DE57-5E60-AA76-3D3048E6E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673" y="4602815"/>
            <a:ext cx="323050" cy="9578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59D8B4-53D6-A754-7D9C-AC3C81884B81}"/>
              </a:ext>
            </a:extLst>
          </p:cNvPr>
          <p:cNvSpPr txBox="1"/>
          <p:nvPr/>
        </p:nvSpPr>
        <p:spPr>
          <a:xfrm>
            <a:off x="3337043" y="6258097"/>
            <a:ext cx="8002761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Shenango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8"/>
              </a:rPr>
              <a:t>https://www.usenix.org/sites/default/files/conference/protected-files/nsdi19_slides_ousterhout_amy.pdf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9"/>
              </a:rPr>
              <a:t>https://last9.io/blog/latency-slo/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13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Concord: Preemption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8"/>
            <a:ext cx="9530748" cy="2212205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Instrumentation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injects bookkeeping probes to the application codes</a:t>
            </a:r>
          </a:p>
          <a:p>
            <a:pPr lvl="2"/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way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injects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rdtsc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instructions</a:t>
            </a:r>
          </a:p>
          <a:p>
            <a:pPr lvl="2"/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Concord’s way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 communication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shared cache line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interrupt to frequent polling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as 2 LLVM passes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82A108-CEFC-78F2-2412-732AEE91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614" y="3234384"/>
            <a:ext cx="4736292" cy="21889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C05F17-3475-A57C-8ACD-8A7E6FBA3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40" y="3520257"/>
            <a:ext cx="5052732" cy="21701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665955-7083-C185-034D-724556331511}"/>
              </a:ext>
            </a:extLst>
          </p:cNvPr>
          <p:cNvSpPr txBox="1"/>
          <p:nvPr/>
        </p:nvSpPr>
        <p:spPr>
          <a:xfrm>
            <a:off x="7009298" y="5446589"/>
            <a:ext cx="4197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Overhead of preemption mechanisms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scheduling quantum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895138-1C54-4B6E-7817-187E58F21CDB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54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Concord: JSBQ(k)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8"/>
                <a:ext cx="9530748" cy="273733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Join-Bounded-Shortest-Queue (JSBQ)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central queue in dispatcher and local queue in each worker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indicates the depth of local queue, usually 2 is enough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c-FCFS, PS and DARC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new request to the worker with the shortest local queue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requests pushed to local queue before the previous one finishes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8"/>
                <a:ext cx="9530748" cy="2737336"/>
              </a:xfrm>
              <a:blipFill>
                <a:blip r:embed="rId3"/>
                <a:stretch>
                  <a:fillRect l="-448" t="-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12D4A5-055D-90C0-E633-05F7666EE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527" y="3532414"/>
            <a:ext cx="4314257" cy="19371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0067151-BE75-2FA4-421F-A4E8E4711ACD}"/>
              </a:ext>
            </a:extLst>
          </p:cNvPr>
          <p:cNvSpPr txBox="1"/>
          <p:nvPr/>
        </p:nvSpPr>
        <p:spPr>
          <a:xfrm>
            <a:off x="3441238" y="5469572"/>
            <a:ext cx="4764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Time spent idle by a worker thread awaiting the next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in Single Queue (SQ) and JBSQ systems.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07DEF5-F64D-1F1A-9A71-9F6205F2A2C7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6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16B0F2-E707-DA2D-992E-89BA771A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19" y="2484082"/>
            <a:ext cx="4175168" cy="17992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Concord: Analysis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B6FAA87-12B8-F6D6-8ABF-9B1D8ABA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423" y="1125537"/>
            <a:ext cx="6613377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scheduling overhead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Preemptive scheduling &amp; Work-Conserving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CPU utilization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approach to deploy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increased tail latency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determine k for blind scheduling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implement dispatcher that schedules and processes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Sometimes, it even causes worse performance</a:t>
            </a: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D496D5-9359-111B-41D5-9D873325E7A4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945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Summary of Proposed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244082"/>
            <a:ext cx="9530748" cy="858416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scheduling policy is designed for certain types of workload.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optimized policy for all types of workloads.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B79002D-E46D-D04B-2DB5-0A111C268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35977"/>
              </p:ext>
            </p:extLst>
          </p:nvPr>
        </p:nvGraphicFramePr>
        <p:xfrm>
          <a:off x="566055" y="2553628"/>
          <a:ext cx="10929256" cy="312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57">
                  <a:extLst>
                    <a:ext uri="{9D8B030D-6E8A-4147-A177-3AD203B41FA5}">
                      <a16:colId xmlns:a16="http://schemas.microsoft.com/office/drawing/2014/main" val="1427088831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4197739469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2435149254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1037286813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1966576026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3556966340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385951067"/>
                    </a:ext>
                  </a:extLst>
                </a:gridCol>
                <a:gridCol w="1366157">
                  <a:extLst>
                    <a:ext uri="{9D8B030D-6E8A-4147-A177-3AD203B41FA5}">
                      <a16:colId xmlns:a16="http://schemas.microsoft.com/office/drawing/2014/main" val="3870116303"/>
                    </a:ext>
                  </a:extLst>
                </a:gridCol>
              </a:tblGrid>
              <a:tr h="742995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Preemptive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Work-Conserving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Prevents HOL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Scheduling Overhead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Tail Latency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Throughput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Ideal Workload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431405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d-FCFS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very high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very 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light-tailed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581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c-FCFS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high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light-tailed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266862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Shinjuku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very high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small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heavy-tailed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703386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DARC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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medium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low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multi-modal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72494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Concord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medium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medium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large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heavy-tailed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9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354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b="0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911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W</a:t>
            </a:r>
            <a:r>
              <a:rPr lang="en-US" altLang="zh-CN" dirty="0"/>
              <a:t>orkloads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348032"/>
            <a:ext cx="9530748" cy="1911462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Bimodal</a:t>
            </a:r>
          </a:p>
          <a:p>
            <a:pPr lvl="1"/>
            <a:r>
              <a:rPr lang="en-US" altLang="zh-CN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50%-50% service time distribution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Light-tailed bimodal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Bimodal</a:t>
            </a:r>
          </a:p>
          <a:p>
            <a:pPr lvl="1"/>
            <a:r>
              <a:rPr lang="en-US" altLang="zh-CN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99.5%-0.5% service time distribution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Heavy-tailed bimodal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8DE9683-9607-6A38-EBDF-E35C1A7C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75" y="3429000"/>
            <a:ext cx="7632449" cy="23765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AB2E22-2176-1CEB-7A28-80D5C70FFBA8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621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Short Request First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359837"/>
            <a:ext cx="9067488" cy="1025144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HOL blocking largely reduces tail latency of short requests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with the scarify of slightly longer latency for long requests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77D953-EBC6-5B0D-6102-CAF151400F27}"/>
              </a:ext>
            </a:extLst>
          </p:cNvPr>
          <p:cNvSpPr txBox="1"/>
          <p:nvPr/>
        </p:nvSpPr>
        <p:spPr>
          <a:xfrm>
            <a:off x="2669964" y="5469881"/>
            <a:ext cx="6438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Evaluating DARC on High Bimodal (50.0:1.0 – 50.0:100.0)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Perséphone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B55C64E-C0EE-0198-0119-2FEBDC033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14" y="2805808"/>
            <a:ext cx="4367353" cy="25003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DBFA031-9A59-A335-347F-E38CD47CC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778" y="2282588"/>
            <a:ext cx="3990423" cy="5232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D7DDE6-29B4-1894-F706-1126B58BEF2F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353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Throughput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91065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Shinjuku reduces tail latency but leads to smaller throughput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DARC uses non-preemptive scheduling to earn more throughput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2CB055-9DBB-FC80-7D4B-784C1ED3E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93" y="2728251"/>
            <a:ext cx="6639783" cy="26504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45A2FE-5BA0-51F1-062B-B79D2385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982" y="2170284"/>
            <a:ext cx="1581371" cy="3905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C9D300-83B0-6C16-DCF2-4616AE72A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953" y="2198863"/>
            <a:ext cx="1390844" cy="3334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4BF5B2-CC92-F6FA-ABBC-F3A3177DE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448" y="2167927"/>
            <a:ext cx="2562583" cy="3524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32892A-5597-92DD-EFFB-4B0B12FC7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569" y="2136991"/>
            <a:ext cx="2819794" cy="3810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6AB0AF7-43A7-0F7E-1663-28B2330BC01F}"/>
              </a:ext>
            </a:extLst>
          </p:cNvPr>
          <p:cNvSpPr txBox="1"/>
          <p:nvPr/>
        </p:nvSpPr>
        <p:spPr>
          <a:xfrm>
            <a:off x="2857770" y="5661410"/>
            <a:ext cx="6438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Evaluating on High Bimodal (50.0:1.0 – 50.0:100.0) workload.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905110-C354-8DD9-170D-506BB5916015}"/>
              </a:ext>
            </a:extLst>
          </p:cNvPr>
          <p:cNvSpPr txBox="1"/>
          <p:nvPr/>
        </p:nvSpPr>
        <p:spPr>
          <a:xfrm>
            <a:off x="3380587" y="6282647"/>
            <a:ext cx="3828866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8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4F2A83C-EE67-A883-0D8E-D6E363101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1088" y="5417605"/>
            <a:ext cx="1381318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7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Tail Latency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97204"/>
            <a:ext cx="9530748" cy="1676626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Preemptive scheduling produces lower tail latency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 latency varies largely with service time distribution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Evenly distributed bimodal: DARC shows comparable performance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distributed (heavy-tailed) bimodal: preemptive performs much better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F51C209-2924-685B-BA99-9EFED0586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62751"/>
            <a:ext cx="5088542" cy="21880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135F872-60F5-30D4-C3A1-89BCB8BD0762}"/>
              </a:ext>
            </a:extLst>
          </p:cNvPr>
          <p:cNvSpPr txBox="1"/>
          <p:nvPr/>
        </p:nvSpPr>
        <p:spPr>
          <a:xfrm>
            <a:off x="2857770" y="5399416"/>
            <a:ext cx="6438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Evaluating on High Bimodal (50%-50%, left)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Extreme Bimodal (99.5%-0.5%, right).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5A3E31-9539-996F-E398-8C45DFBE7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21" y="3234417"/>
            <a:ext cx="4591691" cy="19498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121CD5-68B3-23E2-22DA-F0ACF6299461}"/>
              </a:ext>
            </a:extLst>
          </p:cNvPr>
          <p:cNvSpPr txBox="1"/>
          <p:nvPr/>
        </p:nvSpPr>
        <p:spPr>
          <a:xfrm>
            <a:off x="3380587" y="6282647"/>
            <a:ext cx="3872409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408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Problem Found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2" y="1125537"/>
            <a:ext cx="10189279" cy="1412389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Data for the Same Workload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DARC (Persephone) performs better than Shinjuku in DARC paper but worse in Concord paper.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 the same hardware (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CloudLab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c6420 node), number of workers (14)</a:t>
            </a:r>
          </a:p>
          <a:p>
            <a:pPr lvl="1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use different load generator for workload simulation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B22D33-9E23-4D15-5E5B-86305CC7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11" y="2801180"/>
            <a:ext cx="5573543" cy="21152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805D75-9E96-D4F2-126B-166359BE395E}"/>
              </a:ext>
            </a:extLst>
          </p:cNvPr>
          <p:cNvSpPr txBox="1"/>
          <p:nvPr/>
        </p:nvSpPr>
        <p:spPr>
          <a:xfrm>
            <a:off x="2876973" y="5228101"/>
            <a:ext cx="6438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 Evaluation Results for High Bimodal Workload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(DARC left, Concord right).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06EAC8-32D0-FA64-6604-F3CFA08D2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98" y="3022923"/>
            <a:ext cx="4591691" cy="19498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FFA600-007B-8C83-1874-C3012D4096B2}"/>
              </a:ext>
            </a:extLst>
          </p:cNvPr>
          <p:cNvSpPr txBox="1"/>
          <p:nvPr/>
        </p:nvSpPr>
        <p:spPr>
          <a:xfrm>
            <a:off x="3380587" y="6198009"/>
            <a:ext cx="3872409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DARC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https://par.nsf.gov/servlets/purl/10354122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https://dslab.epfl.ch/pubs/concord.pdf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687D216-1E61-6A64-30A5-79CEF6127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014" y="4947030"/>
            <a:ext cx="1007736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3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Tail Latency Matters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56164" cy="139372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Microservices fan out user requests to multiple servers.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is up to the slowest responding service.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 latency matters as an important SLOs (Service-Level Objectives).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5BF229C-A77F-F141-E94F-8F3A1FC2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71" y="3067235"/>
            <a:ext cx="694944" cy="69494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468A1A9-52EB-E13E-A15A-4DC8DD433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07" y="4570080"/>
            <a:ext cx="694944" cy="69494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050E36B-0C02-EE9E-453E-2C2D91253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07" y="4570080"/>
            <a:ext cx="694944" cy="6949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192F222-E571-237B-CF81-EF075973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71" y="4570080"/>
            <a:ext cx="694944" cy="694944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3DAE773-4D2C-7E9C-9E81-1709EAAE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935" y="4569353"/>
            <a:ext cx="694944" cy="69494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78B01BA-6025-45D5-DBDC-701B170D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735" y="4569353"/>
            <a:ext cx="694944" cy="694944"/>
          </a:xfrm>
          <a:prstGeom prst="rect">
            <a:avLst/>
          </a:prstGeom>
        </p:spPr>
      </p:pic>
      <p:cxnSp>
        <p:nvCxnSpPr>
          <p:cNvPr id="12" name="Curved Connector 12">
            <a:extLst>
              <a:ext uri="{FF2B5EF4-FFF2-40B4-BE49-F238E27FC236}">
                <a16:creationId xmlns:a16="http://schemas.microsoft.com/office/drawing/2014/main" id="{ACE1E82D-F7A0-3CCE-EB00-92F9617D2DC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4336561" y="3071897"/>
            <a:ext cx="807901" cy="2188464"/>
          </a:xfrm>
          <a:prstGeom prst="curvedConnector3">
            <a:avLst>
              <a:gd name="adj1" fmla="val 31891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9">
            <a:extLst>
              <a:ext uri="{FF2B5EF4-FFF2-40B4-BE49-F238E27FC236}">
                <a16:creationId xmlns:a16="http://schemas.microsoft.com/office/drawing/2014/main" id="{03A2E5C0-FCDE-F884-4BEA-E1755DF47097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4869961" y="3605297"/>
            <a:ext cx="807901" cy="1121664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22">
            <a:extLst>
              <a:ext uri="{FF2B5EF4-FFF2-40B4-BE49-F238E27FC236}">
                <a16:creationId xmlns:a16="http://schemas.microsoft.com/office/drawing/2014/main" id="{7DB48F4D-150D-4445-BCEA-B7871AD9274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5400000">
            <a:off x="5430793" y="4166129"/>
            <a:ext cx="807901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25">
            <a:extLst>
              <a:ext uri="{FF2B5EF4-FFF2-40B4-BE49-F238E27FC236}">
                <a16:creationId xmlns:a16="http://schemas.microsoft.com/office/drawing/2014/main" id="{CBD9D58B-18F2-7E68-0D6A-1DAF49BD6A4C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rot="16200000" flipH="1">
            <a:off x="5991988" y="3604934"/>
            <a:ext cx="807174" cy="1121664"/>
          </a:xfrm>
          <a:prstGeom prst="curvedConnector3">
            <a:avLst>
              <a:gd name="adj1" fmla="val 46423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28">
            <a:extLst>
              <a:ext uri="{FF2B5EF4-FFF2-40B4-BE49-F238E27FC236}">
                <a16:creationId xmlns:a16="http://schemas.microsoft.com/office/drawing/2014/main" id="{58D63B7D-6788-D387-1894-949634AAFA0D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rot="16200000" flipH="1">
            <a:off x="6525388" y="3071534"/>
            <a:ext cx="807174" cy="2188464"/>
          </a:xfrm>
          <a:prstGeom prst="curvedConnector3">
            <a:avLst>
              <a:gd name="adj1" fmla="val 25833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8BA4AB26-31DD-72D3-BDA6-8B75B6E7D644}"/>
              </a:ext>
            </a:extLst>
          </p:cNvPr>
          <p:cNvSpPr/>
          <p:nvPr/>
        </p:nvSpPr>
        <p:spPr>
          <a:xfrm>
            <a:off x="6008626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18" name="Rounded Rectangle 39">
            <a:extLst>
              <a:ext uri="{FF2B5EF4-FFF2-40B4-BE49-F238E27FC236}">
                <a16:creationId xmlns:a16="http://schemas.microsoft.com/office/drawing/2014/main" id="{A713EC0B-C362-1693-6B9A-768EAE47E3E7}"/>
              </a:ext>
            </a:extLst>
          </p:cNvPr>
          <p:cNvSpPr/>
          <p:nvPr/>
        </p:nvSpPr>
        <p:spPr>
          <a:xfrm>
            <a:off x="5870024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19" name="Rounded Rectangle 37">
            <a:extLst>
              <a:ext uri="{FF2B5EF4-FFF2-40B4-BE49-F238E27FC236}">
                <a16:creationId xmlns:a16="http://schemas.microsoft.com/office/drawing/2014/main" id="{DCD61A5F-D8AA-48C1-C684-7299EC45D0E1}"/>
              </a:ext>
            </a:extLst>
          </p:cNvPr>
          <p:cNvSpPr/>
          <p:nvPr/>
        </p:nvSpPr>
        <p:spPr>
          <a:xfrm>
            <a:off x="5215357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20" name="Rounded Rectangle 38">
            <a:extLst>
              <a:ext uri="{FF2B5EF4-FFF2-40B4-BE49-F238E27FC236}">
                <a16:creationId xmlns:a16="http://schemas.microsoft.com/office/drawing/2014/main" id="{9F18CB53-BA00-204A-F9B2-B3936D2AE2BC}"/>
              </a:ext>
            </a:extLst>
          </p:cNvPr>
          <p:cNvSpPr/>
          <p:nvPr/>
        </p:nvSpPr>
        <p:spPr>
          <a:xfrm>
            <a:off x="5378668" y="3683657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21" name="Rounded Rectangle 41">
            <a:extLst>
              <a:ext uri="{FF2B5EF4-FFF2-40B4-BE49-F238E27FC236}">
                <a16:creationId xmlns:a16="http://schemas.microsoft.com/office/drawing/2014/main" id="{3EFC94A7-D71D-F39C-F241-9A67E7B31CF8}"/>
              </a:ext>
            </a:extLst>
          </p:cNvPr>
          <p:cNvSpPr/>
          <p:nvPr/>
        </p:nvSpPr>
        <p:spPr>
          <a:xfrm>
            <a:off x="5621383" y="2675695"/>
            <a:ext cx="426720" cy="40619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98A0AC4-F912-68A3-3AE2-3C0104D5E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07" y="5307953"/>
            <a:ext cx="654050" cy="65405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2329957-0487-70D3-8A6B-C51248316ABA}"/>
              </a:ext>
            </a:extLst>
          </p:cNvPr>
          <p:cNvSpPr txBox="1"/>
          <p:nvPr/>
        </p:nvSpPr>
        <p:spPr>
          <a:xfrm>
            <a:off x="3337044" y="6342735"/>
            <a:ext cx="4600198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Concord Slides: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https://rishabh246.github.io/files/concord-slides.pptx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  <a:p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951 L 0 0.194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5802E-6 L 2.5E-6 0.00031 C -0.00035 0.01019 -0.00018 0.02037 -0.0007 0.03087 C -0.0007 0.03272 -0.00087 0.03488 -0.00174 0.03642 C -0.00504 0.04259 -0.0033 0.03982 -0.00712 0.04475 L -0.00868 0.04661 C -0.0092 0.04722 -0.00955 0.04815 -0.01007 0.04846 L -0.01302 0.05031 C -0.01354 0.05062 -0.01406 0.05124 -0.01459 0.05124 C -0.01545 0.05154 -0.01632 0.05185 -0.01719 0.05216 C -0.01788 0.05247 -0.01858 0.05309 -0.0191 0.05309 C -0.02726 0.05617 -0.02257 0.05432 -0.02952 0.05587 C -0.03785 0.05803 -0.02518 0.05587 -0.03854 0.05772 C -0.03924 0.05803 -0.03993 0.05864 -0.04063 0.05864 C -0.04184 0.05926 -0.04323 0.05926 -0.04445 0.05988 L -0.04792 0.0608 C -0.05018 0.06142 -0.05104 0.06142 -0.05313 0.06266 C -0.05365 0.06266 -0.054 0.06327 -0.05452 0.06358 C -0.05521 0.06389 -0.05591 0.0642 -0.0566 0.06451 C -0.05729 0.06482 -0.05816 0.06482 -0.05903 0.06543 C -0.05903 0.06574 -0.06285 0.06759 -0.06337 0.06821 C -0.06389 0.06852 -0.06459 0.06852 -0.06493 0.06914 L -0.06806 0.07284 C -0.06858 0.07346 -0.06893 0.07438 -0.06945 0.07469 L -0.07101 0.07562 C -0.07136 0.07654 -0.07153 0.07778 -0.07205 0.0784 C -0.07327 0.08117 -0.07413 0.08087 -0.07552 0.08303 C -0.07743 0.08611 -0.07535 0.08426 -0.07795 0.0858 C -0.0783 0.08642 -0.07865 0.08735 -0.079 0.08766 C -0.08021 0.08951 -0.08056 0.0892 -0.08143 0.09167 C -0.08212 0.09321 -0.08247 0.09568 -0.08351 0.09722 C -0.08629 0.10247 -0.08229 0.09475 -0.08542 0.10185 C -0.08577 0.10278 -0.08646 0.10371 -0.08698 0.10463 C -0.08716 0.10556 -0.08716 0.10648 -0.0875 0.10741 C -0.08802 0.10926 -0.08906 0.1108 -0.08941 0.11296 C -0.09011 0.11698 -0.08959 0.11512 -0.09097 0.11852 C -0.09132 0.12068 -0.0915 0.12346 -0.09184 0.12531 C -0.09219 0.12654 -0.09254 0.12778 -0.09288 0.12901 C -0.09306 0.12994 -0.09323 0.13087 -0.09341 0.13179 C -0.09393 0.13488 -0.0941 0.13704 -0.09445 0.14012 C -0.09462 0.15 -0.09462 0.15957 -0.09479 0.16914 C -0.09531 0.18488 -0.09584 0.19445 -0.09636 0.20864 C -0.09653 0.21667 -0.0967 0.22469 -0.09688 0.23272 C -0.09705 0.2358 -0.0974 0.2392 -0.0974 0.24229 C -0.09775 0.24599 -0.09775 0.24969 -0.09775 0.2534 C -0.09705 0.2605 -0.0974 0.25587 -0.0974 0.2679 " pathEditMode="relative" rAng="0" ptsTypes="AAAAAAAAAAAAAAAAAAAAAAAAAAAAAAAAAAAAAAAAAAAA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33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5802E-6 L -3.33333E-6 0.00031 C 0.0007 0.00216 0.00122 0.00463 0.00243 0.00741 C 0.00348 0.00864 0.00486 0.00803 0.00573 0.00926 C 0.00643 0.00988 0.00695 0.0105 0.00747 0.01142 C 0.01007 0.01358 0.01042 0.01327 0.01285 0.01482 C 0.01389 0.01543 0.01493 0.01605 0.01615 0.01667 C 0.01667 0.01729 0.01719 0.01759 0.01771 0.01821 C 0.02049 0.01914 0.02379 0.01975 0.02657 0.0213 C 0.02795 0.02191 0.02934 0.02315 0.03073 0.02346 C 0.03629 0.02531 0.03299 0.02469 0.04063 0.02562 C 0.04462 0.02778 0.03959 0.02531 0.04462 0.02747 C 0.04514 0.02778 0.04566 0.02871 0.04618 0.02901 C 0.04688 0.02932 0.04757 0.02963 0.04827 0.03025 C 0.05382 0.03303 0.04532 0.02901 0.05209 0.0321 C 0.05486 0.03611 0.05313 0.03364 0.05712 0.03673 L 0.06372 0.04105 L 0.06841 0.04445 L 0.07014 0.04537 C 0.07396 0.05062 0.07205 0.04908 0.075 0.05093 C 0.07761 0.05864 0.07431 0.04908 0.0783 0.05772 C 0.07865 0.05864 0.07882 0.06019 0.07952 0.0608 C 0.08091 0.0642 0.0816 0.06358 0.08334 0.06636 C 0.08698 0.07284 0.08091 0.0642 0.08594 0.07037 L 0.0875 0.08087 L 0.08802 0.08364 C 0.0882 0.08673 0.08855 0.08889 0.08872 0.09136 C 0.08889 0.0929 0.08924 0.09383 0.08924 0.09475 C 0.08959 0.09722 0.08959 0.1 0.08976 0.10247 C 0.08993 0.10957 0.09011 0.11667 0.09028 0.12346 C 0.09063 0.12963 0.0908 0.13241 0.09132 0.13735 C 0.0915 0.14167 0.09184 0.1463 0.09202 0.15124 C 0.09219 0.1534 0.09254 0.15587 0.09254 0.15864 C 0.09289 0.16358 0.09289 0.16883 0.09306 0.17377 C 0.09323 0.17685 0.09341 0.18056 0.09358 0.18333 C 0.09375 0.19198 0.09393 0.20062 0.0941 0.20895 C 0.09427 0.21204 0.09497 0.21543 0.09497 0.21883 C 0.09497 0.23364 0.0941 0.26358 0.0941 0.26482 " pathEditMode="relative" rAng="0" ptsTypes="AAAAAAAAAAAAAAAAAAAAAAAAAAAAAAAAAAAAAA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324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6 0.00062 0.00312 0.00093 0.00469 0.00185 C 0.00521 0.00185 0.00573 0.00247 0.00625 0.00278 C 0.00712 0.00309 0.00798 0.0034 0.00885 0.00371 C 0.00955 0.00401 0.01024 0.00432 0.01094 0.00463 C 0.0118 0.00494 0.01267 0.00525 0.01354 0.00556 C 0.01423 0.00587 0.01493 0.00617 0.01562 0.00648 C 0.01788 0.0071 0.01996 0.00772 0.02205 0.00834 C 0.02309 0.00864 0.02413 0.00864 0.02517 0.00926 C 0.02587 0.00957 0.02656 0.00988 0.02726 0.01019 C 0.03264 0.01204 0.03993 0.01204 0.04462 0.01296 C 0.04635 0.01327 0.04809 0.01358 0.04982 0.01389 C 0.05104 0.0142 0.05208 0.01451 0.05312 0.01482 C 0.05399 0.01513 0.05486 0.01574 0.05573 0.01574 C 0.05937 0.01636 0.06302 0.01636 0.06667 0.01667 C 0.06857 0.01698 0.07031 0.01729 0.07205 0.01759 C 0.07465 0.0179 0.07726 0.0179 0.07986 0.01852 C 0.08038 0.01852 0.0809 0.01945 0.08142 0.01945 C 0.08298 0.02006 0.08472 0.02006 0.08628 0.02037 C 0.0875 0.02068 0.08871 0.02099 0.08993 0.0213 C 0.09184 0.02161 0.09375 0.02192 0.09566 0.02222 C 0.09844 0.02284 0.09982 0.02346 0.1026 0.02408 C 0.10382 0.02438 0.10503 0.02469 0.10625 0.025 C 0.10694 0.02531 0.10764 0.02593 0.10833 0.02593 C 0.11007 0.02685 0.1118 0.02716 0.11354 0.02778 C 0.11441 0.02809 0.11528 0.02871 0.11614 0.02871 L 0.11944 0.02994 C 0.11996 0.03025 0.12048 0.03056 0.12101 0.03087 C 0.12309 0.03179 0.12517 0.03272 0.12726 0.03364 C 0.12795 0.03395 0.12864 0.03395 0.12934 0.03457 L 0.1342 0.03735 C 0.13941 0.04043 0.13125 0.0355 0.13785 0.0392 C 0.13889 0.03982 0.14097 0.04105 0.14097 0.04105 C 0.14305 0.04475 0.1408 0.04136 0.14357 0.04383 C 0.14774 0.04753 0.14271 0.04414 0.1467 0.04661 C 0.14878 0.05031 0.14653 0.04692 0.14982 0.04938 C 0.15052 0.05 0.15087 0.05093 0.15156 0.05124 C 0.15243 0.05216 0.15364 0.05247 0.15469 0.05309 C 0.15521 0.0534 0.15573 0.05371 0.15625 0.05401 C 0.15989 0.05834 0.15816 0.0571 0.16094 0.05864 C 0.16753 0.07037 0.16076 0.05926 0.1651 0.06543 C 0.16562 0.06605 0.1658 0.06667 0.16614 0.06729 C 0.16684 0.0679 0.16771 0.06852 0.1684 0.06914 C 0.16892 0.06975 0.16927 0.07037 0.16996 0.07099 C 0.17048 0.0713 0.17101 0.0713 0.17153 0.07192 C 0.17257 0.07284 0.17361 0.07438 0.17465 0.07562 L 0.17621 0.07747 C 0.17673 0.07809 0.17726 0.07901 0.17778 0.07932 C 0.17917 0.08056 0.18021 0.08148 0.18142 0.08303 C 0.18194 0.08364 0.18212 0.08457 0.18246 0.08488 C 0.18351 0.08642 0.18576 0.08889 0.18576 0.08889 C 0.18611 0.08982 0.18628 0.09074 0.1868 0.09167 C 0.18698 0.09229 0.1875 0.09259 0.18785 0.09352 C 0.18819 0.09445 0.18837 0.09599 0.18889 0.09722 C 0.19062 0.10247 0.19028 0.10155 0.19201 0.10463 C 0.19219 0.10556 0.19219 0.10648 0.19253 0.10741 C 0.19323 0.10957 0.19462 0.11296 0.19462 0.11296 L 0.19618 0.12161 L 0.1967 0.12438 C 0.19792 0.15 0.1967 0.11821 0.1967 0.15432 C 0.1967 0.15988 0.19757 0.175 0.19774 0.18148 C 0.19809 0.18858 0.19809 0.19568 0.19826 0.20278 C 0.19844 0.20494 0.19861 0.20679 0.19878 0.20864 C 0.1993 0.21296 0.1993 0.21296 0.19982 0.21698 C 0.2 0.22068 0.20052 0.22438 0.20052 0.22809 C 0.20052 0.23056 0.20017 0.23303 0.19982 0.2355 C 0.19965 0.23982 0.1993 0.24198 0.19878 0.24599 C 0.1993 0.26482 0.1993 0.25834 0.1993 0.26574 " pathEditMode="relative" ptsTypes="AAAAAAAAAAAAAAAAAAAAAAAAAAAAAAAAAAAAAAAAAAAAAAAAAAAAAAAAAAAAAAAAAAA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5802E-6 L 4.44444E-6 0.00031 C -0.00191 0.00093 -0.0033 0.00185 -0.00504 0.00278 C -0.00799 0.00401 -0.01615 0.00432 -0.01737 0.00463 C -0.02466 0.00494 -0.03178 0.00525 -0.03907 0.00556 C -0.04219 0.00587 -0.04532 0.00587 -0.04844 0.00648 C -0.0566 0.00772 -0.04428 0.0071 -0.05382 0.00833 C -0.05834 0.00864 -0.06268 0.00926 -0.06702 0.00957 C -0.08924 0.01142 -0.07448 0.01019 -0.09271 0.01173 C -0.09375 0.01235 -0.09462 0.01266 -0.09566 0.01296 C -0.09653 0.01327 -0.09723 0.01358 -0.09809 0.01389 C -0.10157 0.01512 -0.10539 0.01605 -0.10886 0.01759 C -0.1099 0.01852 -0.11077 0.01914 -0.11181 0.01975 C -0.1125 0.02037 -0.11337 0.02068 -0.11424 0.02099 C -0.11476 0.0213 -0.11528 0.02161 -0.11598 0.02191 C -0.11737 0.02253 -0.11875 0.02315 -0.12014 0.02377 C -0.12605 0.02716 -0.12032 0.025 -0.12622 0.02685 C -0.13056 0.03241 -0.12483 0.02624 -0.13021 0.02994 C -0.13091 0.03087 -0.13143 0.03179 -0.13212 0.0321 C -0.13316 0.03303 -0.13438 0.03333 -0.13559 0.03426 C -0.14046 0.03796 -0.13507 0.03519 -0.1415 0.03766 C -0.14237 0.03827 -0.14306 0.03889 -0.1441 0.03951 C -0.14445 0.03982 -0.14532 0.03982 -0.14584 0.04043 C -0.14688 0.04136 -0.14775 0.04259 -0.14879 0.04352 C -0.14931 0.04383 -0.15 0.04414 -0.15053 0.04445 C -0.15139 0.04506 -0.15209 0.04568 -0.15296 0.04661 C -0.15434 0.04784 -0.15573 0.04938 -0.15712 0.05062 C -0.15799 0.05185 -0.15868 0.05309 -0.15938 0.05371 C -0.16059 0.05494 -0.16198 0.05587 -0.1632 0.05679 C -0.16355 0.05741 -0.16372 0.05833 -0.16424 0.05864 C -0.16528 0.06019 -0.16684 0.06111 -0.16789 0.06296 C -0.175 0.07562 -0.16476 0.05803 -0.17136 0.06821 C -0.17639 0.07562 -0.17292 0.07037 -0.17553 0.07654 C -0.17587 0.07716 -0.17657 0.07747 -0.17674 0.0784 C -0.17726 0.07963 -0.17743 0.08087 -0.17796 0.08241 C -0.1783 0.08364 -0.17882 0.08457 -0.179 0.0858 C -0.18021 0.08951 -0.17934 0.08827 -0.18039 0.0929 C -0.18056 0.09414 -0.18125 0.09475 -0.1816 0.09568 C -0.18351 0.10617 -0.1823 0.10247 -0.18455 0.10803 C -0.18577 0.11451 -0.18698 0.12037 -0.1875 0.12654 C -0.18768 0.12871 -0.18785 0.13117 -0.1882 0.13426 C -0.18837 0.13766 -0.18855 0.14136 -0.18872 0.14506 C -0.18889 0.14722 -0.19011 0.15371 -0.19046 0.15525 C -0.19115 0.15741 -0.19167 0.15957 -0.19219 0.16142 C -0.19289 0.16389 -0.19323 0.16729 -0.19341 0.16975 C -0.19497 0.18395 -0.19323 0.16821 -0.19462 0.18087 C -0.1948 0.18735 -0.19497 0.1929 -0.19514 0.19938 C -0.19532 0.20185 -0.19584 0.20432 -0.19584 0.2071 C -0.19618 0.2142 -0.19618 0.22191 -0.19636 0.22901 C -0.19653 0.23457 -0.19671 0.23951 -0.19688 0.24475 C -0.19566 0.26173 -0.19584 0.25401 -0.19584 0.2679 " pathEditMode="relative" rAng="0" ptsTypes="AAAAAAAAAAAAAAAAAAAAAAAAAAAAAAAAAAAAAAAAAAAAAAAAA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339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9475 C -0.00035 0.28487 -0.00087 0.37469 -0.00104 0.4651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B021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31 0.26204 L 0.19931 0.26235 C 0.19896 0.2392 0.19896 0.21636 0.19861 0.19352 C 0.19861 0.18889 0.19827 0.18426 0.19809 0.17963 C 0.19792 0.17099 0.19774 0.16266 0.19757 0.15432 C 0.1974 0.14691 0.1974 0.1392 0.19705 0.13179 C 0.19705 0.13025 0.1967 0.12871 0.19653 0.12716 C 0.19636 0.12531 0.19618 0.12346 0.19601 0.12161 C 0.19549 0.11574 0.19566 0.11729 0.19445 0.11111 C 0.19427 0.11019 0.19427 0.10926 0.19392 0.10833 L 0.19236 0.10371 C 0.19219 0.10247 0.19219 0.10124 0.19184 0.1 C 0.19149 0.09815 0.18889 0.09321 0.18872 0.09259 C 0.18281 0.07747 0.18889 0.09105 0.18403 0.08025 C 0.18386 0.07932 0.18368 0.0784 0.18351 0.07747 C 0.18264 0.07562 0.18038 0.07222 0.17917 0.07099 C 0.17865 0.07037 0.17778 0.06975 0.17708 0.06914 C 0.17656 0.06852 0.17622 0.06759 0.17552 0.06729 C 0.17448 0.06636 0.17344 0.06605 0.1724 0.06543 C 0.17188 0.06482 0.17136 0.06389 0.17083 0.06358 C 0.17014 0.06266 0.16945 0.06204 0.16875 0.06173 C 0.16702 0.06019 0.16493 0.05988 0.16354 0.05772 C 0.1599 0.05278 0.16198 0.05463 0.15764 0.05216 L 0.15608 0.05124 C 0.15365 0.04846 0.15504 0.04969 0.15139 0.04753 C 0.15087 0.04722 0.15035 0.04691 0.14983 0.04661 C 0.14913 0.0463 0.14583 0.04537 0.14514 0.04475 C 0.14427 0.04414 0.14375 0.04352 0.14288 0.0429 C 0.14236 0.04259 0.14184 0.04229 0.14132 0.04198 C 0.13889 0.04074 0.13941 0.04136 0.13663 0.04012 C 0.13524 0.03951 0.13386 0.03889 0.13247 0.03827 C 0.13142 0.03766 0.13038 0.03673 0.12934 0.03642 L 0.12604 0.0355 C 0.12552 0.03488 0.12517 0.03395 0.12448 0.03364 C 0.12396 0.03303 0.12309 0.03303 0.1224 0.03272 C 0.11875 0.03087 0.12344 0.03241 0.11771 0.03087 C 0.10122 0.02099 0.11545 0.02871 0.1066 0.025 C 0.10608 0.025 0.10556 0.02438 0.10504 0.02408 C 0.10434 0.02377 0.10365 0.02346 0.10295 0.02315 C 0.10243 0.02284 0.10191 0.02253 0.10139 0.02222 C 0.09983 0.02191 0.09827 0.02161 0.0967 0.0213 C 0.08889 0.01975 0.09618 0.02099 0.08663 0.01945 C 0.08403 0.0179 0.08507 0.01821 0.0809 0.01759 C 0.07674 0.01698 0.07257 0.01605 0.06823 0.01574 L 0.05729 0.01482 L 0.04097 0.01389 C 0.03177 0.01327 0.0316 0.01296 0.02361 0.01204 C 0.02274 0.01173 0.02188 0.01142 0.02101 0.01111 C 0.02031 0.0108 0.01962 0.0105 0.01892 0.01019 C 0.01563 0.00926 0.01129 0.00864 0.00833 0.00833 C 0.00781 0.00803 0.00729 0.00772 0.00677 0.00741 C 0.00208 0.00494 0.00677 0.00772 0.00313 0.00556 C 0.00278 0.00494 0.00243 0.00401 0.00208 0.00371 C 0.00035 0.00124 0.00052 0.00309 0.00052 0.00093 " pathEditMode="relative" rAng="0" ptsTypes="AAAAAAAAAAAAAAAAAAAAAAAAAAAAAAAAAAAAAAAAAAAAAAAAA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30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0.26019 L 0.0941 0.2605 C 0.09653 0.24136 0.09584 0.24938 0.09462 0.21605 C 0.09462 0.21358 0.09358 0.20864 0.09358 0.20895 C 0.09341 0.20432 0.09341 0.19969 0.09306 0.19537 C 0.09271 0.18951 0.09202 0.17778 0.09202 0.17809 C 0.09184 0.1571 0.09184 0.13642 0.0915 0.11574 C 0.0915 0.11142 0.09098 0.10957 0.09045 0.10556 C 0.08993 0.10185 0.08993 0.09877 0.08889 0.09537 C 0.08855 0.09414 0.0882 0.0929 0.08785 0.09167 C 0.08768 0.09074 0.0875 0.08951 0.08733 0.08889 C 0.08664 0.08673 0.08594 0.08488 0.08525 0.08303 L 0.0842 0.08025 C 0.08386 0.07932 0.08368 0.07809 0.08316 0.07747 L 0.0816 0.07562 C 0.07848 0.06759 0.08351 0.07994 0.07726 0.06914 C 0.0724 0.0605 0.07691 0.06729 0.07257 0.06266 C 0.06893 0.05864 0.07205 0.0605 0.06893 0.05895 C 0.06754 0.0571 0.06684 0.05617 0.06528 0.05494 C 0.06424 0.05432 0.06302 0.05432 0.06216 0.05309 C 0.06164 0.05247 0.06111 0.05185 0.06042 0.05124 C 0.05938 0.05062 0.05452 0.04784 0.05365 0.04753 C 0.05191 0.04691 0.05018 0.04661 0.04844 0.04568 C 0.04462 0.04414 0.04705 0.04506 0.04098 0.0429 C 0.04011 0.04259 0.03924 0.04198 0.03837 0.04198 L 0.03212 0.04105 C 0.02709 0.0392 0.0316 0.04074 0.02414 0.0392 C 0.02292 0.03889 0.0217 0.03858 0.02049 0.03827 C 0.01858 0.03796 0.01667 0.03766 0.01476 0.03735 C 0.01146 0.03673 0.00799 0.03611 0.00469 0.03457 C 0.00365 0.03395 0.00261 0.03333 0.00157 0.03272 C 0.00105 0.03241 0.00052 0.0321 -3.33333E-6 0.03179 C -0.00382 0.02716 -0.00225 0.02963 -0.00468 0.025 L -0.00573 0.01945 C -0.00642 0.01636 -0.00659 0.01512 -0.00677 0.01111 C -0.00694 0.00772 -0.00677 0.00432 -0.00677 0.00093 " pathEditMode="relative" rAng="0" ptsTypes="AAAAAAAAAAAAAAAAAAAAAAAAAAAAAAAAAAAA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129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45772 L -0.00104 0.45803 C 0.00226 0.41544 -0.00069 0.4605 -0.00069 0.43889 C -0.00069 0.41235 -0.00052 0.38581 -0.00017 0.35926 C 0.00017 0.33951 0.00069 0.33149 0.00139 0.31544 C 0.00156 0.28118 0.00174 0.24723 0.00191 0.21328 C 0.00208 0.20216 0.00469 0.21667 0.00295 0.19661 C 0.00295 0.19445 0.00191 0.20216 0.00191 0.20247 C 0.00052 0.19939 0.00087 0.20124 0.00087 0.19661 " pathEditMode="relative" rAng="0" ptsTypes="AAAAAAA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308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2 0.26512 L -0.09792 0.26543 C -0.09775 0.23704 -0.09775 0.20895 -0.0974 0.18087 C -0.0974 0.17685 -0.09722 0.17315 -0.09688 0.16945 C -0.09653 0.16111 -0.0967 0.16296 -0.09584 0.15648 C -0.09549 0.14877 -0.09566 0.14074 -0.09479 0.13303 C -0.09462 0.13148 -0.09445 0.12994 -0.09427 0.1284 C -0.0941 0.12654 -0.09393 0.12469 -0.09375 0.12284 C -0.09358 0.12161 -0.09341 0.12037 -0.09323 0.11914 C -0.09306 0.11729 -0.09288 0.11574 -0.09271 0.1142 C -0.09254 0.11327 -0.09236 0.11235 -0.09219 0.11142 C -0.09115 0.10463 -0.09167 0.10525 -0.09011 0.10031 C -0.08802 0.09383 -0.09011 0.10062 -0.08802 0.09568 C -0.08733 0.09383 -0.08698 0.09136 -0.08594 0.09012 C -0.08195 0.0855 -0.08629 0.09074 -0.08334 0.08611 C -0.08264 0.08519 -0.08195 0.08426 -0.08125 0.08333 C -0.08073 0.08272 -0.08004 0.08241 -0.07952 0.08148 C -0.079 0.08056 -0.07865 0.07963 -0.07795 0.07871 C -0.07761 0.07809 -0.07691 0.0784 -0.07639 0.07778 C -0.07587 0.07716 -0.07535 0.07654 -0.07483 0.07593 C -0.07379 0.075 -0.07257 0.07531 -0.0717 0.07408 C -0.07066 0.07284 -0.06979 0.07099 -0.06858 0.07037 C -0.06528 0.06883 -0.06719 0.06975 -0.0632 0.06759 C -0.06268 0.06729 -0.06216 0.06698 -0.06163 0.06667 C -0.06025 0.06574 -0.05886 0.06451 -0.05747 0.06389 C -0.05677 0.06327 -0.05608 0.06327 -0.05538 0.06296 C -0.05486 0.06266 -0.05434 0.06204 -0.05382 0.06204 C -0.05313 0.06142 -0.05243 0.06142 -0.05174 0.06111 C -0.04931 0.05988 -0.0507 0.06019 -0.04809 0.05895 C -0.04462 0.05803 -0.04566 0.05864 -0.04271 0.0571 C -0.04219 0.0571 -0.04167 0.05648 -0.04115 0.05617 C -0.04028 0.05587 -0.03941 0.05587 -0.03854 0.05525 C -0.03854 0.05556 -0.03455 0.05309 -0.03386 0.05247 C -0.03334 0.05216 -0.03281 0.05185 -0.03229 0.05154 L -0.02795 0.04969 C -0.02726 0.04938 -0.02656 0.04908 -0.02587 0.04877 L -0.0217 0.04784 C -0.01875 0.04599 -0.02066 0.04722 -0.01597 0.04506 C -0.01528 0.04475 -0.01459 0.04445 -0.01389 0.04414 C -0.01337 0.04383 -0.01285 0.04352 -0.01233 0.04321 C -0.00573 0.04012 -0.01007 0.04259 -0.00643 0.04043 C -0.00608 0.0392 -0.00573 0.03796 -0.00538 0.03673 C -0.00504 0.0358 -0.00469 0.03488 -0.00434 0.03395 C -0.00417 0.03303 -0.004 0.0321 -0.00382 0.03117 C -0.00347 0.0284 -0.0033 0.02593 -0.00278 0.02346 C -0.00243 0.02161 -0.00191 0.01975 -0.00174 0.0179 C -0.00156 0.01667 -0.00139 0.01543 -0.00122 0.0142 C -0.00104 0.01266 -0.00087 0.01111 -0.0007 0.00957 C -0.00052 0.00864 -0.00018 0.00772 -0.00018 0.00679 C 2.5E-6 0.00494 -0.00018 0.00309 -0.00018 0.00124 " pathEditMode="relative" rAng="0" ptsTypes="AAAAAAAAAAAAAAAAAAAAAAAAAAAAAAAAAAAAAAAAAAAAAAAAAA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131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Lack of General Load Generator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717190"/>
          </a:xfrm>
        </p:spPr>
        <p:txBody>
          <a:bodyPr>
            <a:noAutofit/>
          </a:bodyPr>
          <a:lstStyle/>
          <a:p>
            <a:r>
              <a:rPr lang="en-US" altLang="zh-CN" sz="1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Generator </a:t>
            </a:r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system, which is used to simulate load for performance testing.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requests for the target service time distribution to simulate.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sends out requests by establishing multiple client connections to server.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collects latencies (service times) and output percentile tail latency (p99.9).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varied in its configuration and data collection details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1026" name="Picture 2" descr="The Load Generators | Performance Analysis for Javaв„ў Websites">
            <a:extLst>
              <a:ext uri="{FF2B5EF4-FFF2-40B4-BE49-F238E27FC236}">
                <a16:creationId xmlns:a16="http://schemas.microsoft.com/office/drawing/2014/main" id="{BFC9371D-B874-E4EF-9CB4-43B2BF98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40" y="3131647"/>
            <a:ext cx="4048319" cy="26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30B1A15-4BB1-75BB-DA52-BFBB60768908}"/>
              </a:ext>
            </a:extLst>
          </p:cNvPr>
          <p:cNvSpPr txBox="1"/>
          <p:nvPr/>
        </p:nvSpPr>
        <p:spPr>
          <a:xfrm>
            <a:off x="3386807" y="6309184"/>
            <a:ext cx="4048320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https://flylib.com/books/1/396/1/html/2/files/09fig06.gif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79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0" dirty="0"/>
                  <a:t>Scheduling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b="0" dirty="0"/>
                  <a:t>-SCALE TASKS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4" t="-8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844824"/>
            <a:ext cx="7772400" cy="256207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Trade-Off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4516373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vs. Throughput</a:t>
            </a:r>
          </a:p>
          <a:p>
            <a:pPr lvl="1"/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Preemption reduces tail latency but leads to smaller throughput</a:t>
            </a:r>
          </a:p>
          <a:p>
            <a:pPr lvl="1"/>
            <a:r>
              <a:rPr lang="en-US" altLang="zh-CN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Non-preemption indicates larger throughput but higher latency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vs. CPU Efficiency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Overprovision (non-work conserving) reduces latency but leads to lower CPU efficiency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Work-conserving is CPU efficient but hard to reduce latency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vs. Generality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and general-purpose design usually has poor performance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Domain-specific optimization largely improve performance, but hard to deploy as a non-standard approach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every objective, reaching pareto frontier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388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New Era of 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2905287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of Kernel Bypass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higher demand for better performance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datacenter applications bypass OS kernel for better I/O performance.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of domain-specific OS, just like domain-specific architecture.</a:t>
            </a:r>
          </a:p>
          <a:p>
            <a:pPr lvl="1"/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OS is dying? Not Necessary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still needs high-level abstraction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Demi-Kernel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a new kernel-bypass I/O abstraction and customizes library OSes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6407A4-6967-93EA-8C59-3658CAAA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4111555"/>
            <a:ext cx="57626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D8EABC-6A38-69C0-8681-7388EBBE68DA}"/>
              </a:ext>
            </a:extLst>
          </p:cNvPr>
          <p:cNvSpPr txBox="1"/>
          <p:nvPr/>
        </p:nvSpPr>
        <p:spPr>
          <a:xfrm>
            <a:off x="3386806" y="6309184"/>
            <a:ext cx="6093095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 err="1">
                <a:ea typeface="標楷體" pitchFamily="65" charset="-120"/>
                <a:cs typeface="Calibri" pitchFamily="34" charset="0"/>
              </a:rPr>
              <a:t>Demikernel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(HotOS’19)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http://www.schemeprincess.com/papers/demikernel-hotos19.pdf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4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Demi-Kernel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1381287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Control and Data Planes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(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Plane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resource allocation &amp; scheduling, memory &amp; file systems</a:t>
            </a:r>
          </a:p>
          <a:p>
            <a:pPr lvl="1"/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LibOS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Plane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handles I/O, read &amp; write to storage and network devices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high-level I/O abstraction for implementing kernel bypass OS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D2CF0C-7936-2C72-AE82-19A24ACBA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29" y="3122258"/>
            <a:ext cx="5649062" cy="2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E39B75-1749-2C1C-5338-57289E77E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70" y="3189129"/>
            <a:ext cx="4348340" cy="20302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E07FEC0-6681-6FAB-800C-8506A273BF86}"/>
              </a:ext>
            </a:extLst>
          </p:cNvPr>
          <p:cNvSpPr txBox="1"/>
          <p:nvPr/>
        </p:nvSpPr>
        <p:spPr>
          <a:xfrm>
            <a:off x="1234785" y="5241542"/>
            <a:ext cx="3710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Demi kernel Architecture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C70B7F-7359-1788-CE85-64B83433EA1A}"/>
              </a:ext>
            </a:extLst>
          </p:cNvPr>
          <p:cNvSpPr txBox="1"/>
          <p:nvPr/>
        </p:nvSpPr>
        <p:spPr>
          <a:xfrm>
            <a:off x="3386806" y="6224546"/>
            <a:ext cx="6093095" cy="6001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Sources:</a:t>
            </a:r>
          </a:p>
          <a:p>
            <a:r>
              <a:rPr lang="en-US" altLang="zh-CN" sz="1100" dirty="0" err="1">
                <a:ea typeface="標楷體" pitchFamily="65" charset="-120"/>
                <a:cs typeface="Calibri" pitchFamily="34" charset="0"/>
              </a:rPr>
              <a:t>Demikernel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(HotOS’19) Paper: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http://www.schemeprincess.com/papers/demikernel-hotos19.pdf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 err="1">
                <a:ea typeface="標楷體" pitchFamily="65" charset="-120"/>
                <a:cs typeface="Calibri" pitchFamily="34" charset="0"/>
              </a:rPr>
              <a:t>Demikernel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(SOSP’21) Paper:  </a:t>
            </a:r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https://irenezhang.net/papers/demikernel-sosp21.pdf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7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9530748" cy="4877157"/>
          </a:xfrm>
        </p:spPr>
        <p:txBody>
          <a:bodyPr>
            <a:no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Belay, Adam, et al. "{IX}: a protected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dataplane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operating system for high throughput and low latency." 11th USENIX Symposium on Operating Systems Design and Implementation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(OSDI 14).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Prekas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George,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Marios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Kogias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Edouard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Bugnion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Zygos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Achieving low tail latency for microsecond-scale networked tasks." Proceedings of the 26th Symposium on Operating Systems Principles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(SOSP 17)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Kaffes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Kostis, et al. "Shinjuku: Preemptive Scheduling for {</a:t>
            </a:r>
            <a:r>
              <a:rPr lang="el-GR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second-scale} Tail Latency." 16th USENIX Symposium on Networked Systems Design and Implementation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(NSDI 19).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Demoulin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Henri Maxime, et al. "When idling is ideal: Optimizing tail-latency for heavy-tailed datacenter workloads with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perséphone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Proceedings of the ACM SIGOPS 28th Symposium on Operating Systems Principles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(SOSP 21).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Iyer, Rishabh, et al. "Achieving Microsecond-Scale Tail Latency Efficiently with Approximate Optimal Scheduling." Proceedings of the 29th Symposium on Operating Systems Principles 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(SOSP 23).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</a:t>
            </a:r>
          </a:p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Ousterhout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Amy, et al. "Shenango: Achieving high {CPU} efficiency for latency-sensitive datacenter workloads." 16th USENIX Symposium on Networked Systems Design and Implementation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NSDI 19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2019.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McClure, Sarah, et al. "Efficient scheduling policies for {Microsecond-Scale} tasks." 19th USENIX Symposium on Networked Systems Design and Implementation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NSDI 22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2022.</a:t>
            </a:r>
          </a:p>
          <a:p>
            <a:pPr lvl="1"/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Seyedroudbari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Hamed,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Srikar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Vanavasam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Alexandros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Daglis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"Turbo: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Smartnic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-enabled dynamic load balancing of µs-scale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rpcs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2023 IEEE International Symposium on High-Performance Computer Architecture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HPCA 23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IEEE, 2023.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Humphries, Jack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Tigar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"ghost: Fast &amp; flexible user-space delegation of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scheduling." Proceedings of the ACM SIGOPS 28th Symposium on Operating Systems Principles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 21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2021.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Irene, et al. "I'm not dead yet! the role of the operating system in a kernel-bypass era." Proceedings of the Workshop on Hot Topics in Operating Systems (</a:t>
            </a:r>
            <a:r>
              <a:rPr lang="en-US" altLang="zh-CN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HotOS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2019.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Irene, et al. "The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demikernel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datapath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 for microsecond-scale datacenter systems." Proceedings of the ACM SIGOPS 28th Symposium on Operating Systems Principles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 21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2021.</a:t>
            </a:r>
          </a:p>
          <a:p>
            <a:pPr lvl="1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Fried, Joshua, et al. "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Caladan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Mitigating interference at microsecond timescales." 14th USENIX Symposium on Operating Systems Design and Implementation (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OSDI 20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2020.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09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Sources of Latency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AEA092E-A0B8-B546-188A-2A19657A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71" y="3935048"/>
            <a:ext cx="5867774" cy="189839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75D20BC2-E7CE-4D2B-C78F-98511CB62AF7}"/>
              </a:ext>
            </a:extLst>
          </p:cNvPr>
          <p:cNvSpPr txBox="1"/>
          <p:nvPr/>
        </p:nvSpPr>
        <p:spPr>
          <a:xfrm>
            <a:off x="3884439" y="6139908"/>
            <a:ext cx="7078824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https://obkio.com/blog/voip-latency/high-voip-latency.png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5"/>
              </a:rPr>
              <a:t>https://encrypted-tbn0.gstatic.com/images?q=tbn:ANd9GcRFvmId86ykSbeeZmHcCWRXqfuO9EqKKllHHQ&amp;s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6"/>
              </a:rPr>
              <a:t>https://blog.phusion.nl/content/images/2017/12/blog3.jpg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  <a:endParaRPr lang="zh-CN" altLang="en-US" sz="11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6327A6A-13CD-0FCD-3F05-8E1EC755F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93" y="1485662"/>
            <a:ext cx="5618469" cy="2005542"/>
          </a:xfrm>
          <a:prstGeom prst="rect">
            <a:avLst/>
          </a:prstGeom>
        </p:spPr>
      </p:pic>
      <p:pic>
        <p:nvPicPr>
          <p:cNvPr id="2050" name="Picture 2" descr="How waiting in line for your webapp just got nicer">
            <a:extLst>
              <a:ext uri="{FF2B5EF4-FFF2-40B4-BE49-F238E27FC236}">
                <a16:creationId xmlns:a16="http://schemas.microsoft.com/office/drawing/2014/main" id="{D29D2AAF-97FB-C95B-216D-B178D91F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00" y="3028672"/>
            <a:ext cx="3444972" cy="14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4D9FCB89-A6CB-7DAF-C847-3D6BE3E7AF72}"/>
              </a:ext>
            </a:extLst>
          </p:cNvPr>
          <p:cNvSpPr/>
          <p:nvPr/>
        </p:nvSpPr>
        <p:spPr bwMode="auto">
          <a:xfrm rot="18955489">
            <a:off x="7470709" y="4181012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96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Latency 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7048806" cy="4516373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powerful NIC (network interface cards),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large OS overheads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Request-level parallelism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Thread-level parallelism 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CPU scheduling policy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requests’ queueing time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EA81B6-A4C6-5607-05C3-13B05344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28" y="2771119"/>
            <a:ext cx="5341359" cy="19066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EFBEDBE-1A11-2A8D-14BA-2AD71613F468}"/>
              </a:ext>
            </a:extLst>
          </p:cNvPr>
          <p:cNvSpPr txBox="1"/>
          <p:nvPr/>
        </p:nvSpPr>
        <p:spPr>
          <a:xfrm>
            <a:off x="3884439" y="6309184"/>
            <a:ext cx="7078824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https://encrypted-tbn0.gstatic.com/images?q=tbn:ANd9GcRFvmId86ykSbeeZmHcCWRXqfuO9EqKKllHHQ&amp;s</a:t>
            </a:r>
            <a:endParaRPr lang="en-US" altLang="zh-CN" sz="11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2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hort-Term-Scheduler">
            <a:extLst>
              <a:ext uri="{FF2B5EF4-FFF2-40B4-BE49-F238E27FC236}">
                <a16:creationId xmlns:a16="http://schemas.microsoft.com/office/drawing/2014/main" id="{E7F14420-837B-9552-EEB4-C8A31039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69" y="2996511"/>
            <a:ext cx="5436248" cy="27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5748739" cy="4304879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of assigning resources to perform tasks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Resource to Schedule?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CPU Scheduling (Mainly talk about)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Flow (Briefly cover)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of Existing Scheduling Policies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millisecond-scale tasks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OS kernel overhead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FDD81A-9BFB-F5EB-C4B8-094B8C3238E6}"/>
              </a:ext>
            </a:extLst>
          </p:cNvPr>
          <p:cNvSpPr/>
          <p:nvPr/>
        </p:nvSpPr>
        <p:spPr bwMode="auto">
          <a:xfrm>
            <a:off x="8704168" y="3122811"/>
            <a:ext cx="3088763" cy="251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E67F7C-FB7B-C2B9-249B-34F33048271C}"/>
              </a:ext>
            </a:extLst>
          </p:cNvPr>
          <p:cNvSpPr txBox="1"/>
          <p:nvPr/>
        </p:nvSpPr>
        <p:spPr>
          <a:xfrm>
            <a:off x="3884439" y="6309184"/>
            <a:ext cx="4749488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Sources of Images:</a:t>
            </a:r>
          </a:p>
          <a:p>
            <a:r>
              <a:rPr lang="en-US" altLang="zh-CN" sz="1100" dirty="0">
                <a:ea typeface="標楷體" pitchFamily="65" charset="-120"/>
                <a:cs typeface="Calibri" pitchFamily="34" charset="0"/>
                <a:hlinkClick r:id="rId4"/>
              </a:rPr>
              <a:t>https://www.geeksforgeeks.org/process-schedulers-in-operating-system/</a:t>
            </a:r>
            <a:r>
              <a:rPr lang="en-US" altLang="zh-CN" sz="1100" dirty="0">
                <a:ea typeface="標楷體" pitchFamily="65" charset="-12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36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Slowdown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11423" y="1125537"/>
                <a:ext cx="9530748" cy="381346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Slowdown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simple metric to quantify the queueing time.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Smaller for better. Best to be 1 (no queueing time).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𝑠𝑙𝑜𝑤𝑑𝑜𝑤𝑛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𝑇𝑜𝑡𝑎𝑙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𝑇𝑖𝑚𝑒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𝑆𝑝𝑒𝑛𝑡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𝑜𝑛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𝑆𝑒𝑟𝑣𝑒𝑟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𝑃𝑟𝑜𝑐𝑒𝑠𝑠𝑖𝑛𝑔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(Assume Single-Core FIFO Scheduler)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10+5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𝑠𝑙𝑜𝑤𝑑𝑜𝑤𝑛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𝑅𝑒𝑞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10+5+5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altLang="zh-CN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423" y="1125537"/>
                <a:ext cx="9530748" cy="3813465"/>
              </a:xfrm>
              <a:blipFill>
                <a:blip r:embed="rId3"/>
                <a:stretch>
                  <a:fillRect l="-256" t="-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801F606-27EA-9A7A-BDB2-BAE06195474B}"/>
              </a:ext>
            </a:extLst>
          </p:cNvPr>
          <p:cNvCxnSpPr/>
          <p:nvPr/>
        </p:nvCxnSpPr>
        <p:spPr bwMode="auto">
          <a:xfrm>
            <a:off x="3766458" y="5227922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2F2EBC3-C078-0868-CBA3-A38946EA684D}"/>
              </a:ext>
            </a:extLst>
          </p:cNvPr>
          <p:cNvCxnSpPr/>
          <p:nvPr/>
        </p:nvCxnSpPr>
        <p:spPr bwMode="auto">
          <a:xfrm>
            <a:off x="3766458" y="5865514"/>
            <a:ext cx="366382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E925D32-9382-ED5A-60EC-37A56FF54E5D}"/>
                  </a:ext>
                </a:extLst>
              </p:cNvPr>
              <p:cNvSpPr/>
              <p:nvPr/>
            </p:nvSpPr>
            <p:spPr bwMode="auto">
              <a:xfrm>
                <a:off x="4432041" y="5227922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3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5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E925D32-9382-ED5A-60EC-37A56FF54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2041" y="5227922"/>
                <a:ext cx="852196" cy="637592"/>
              </a:xfrm>
              <a:prstGeom prst="rect">
                <a:avLst/>
              </a:prstGeom>
              <a:blipFill>
                <a:blip r:embed="rId4"/>
                <a:stretch>
                  <a:fillRect l="-1399" t="-4673" r="-1399" b="-13084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93E2EB-A7DB-223C-3126-6E82D088F72B}"/>
                  </a:ext>
                </a:extLst>
              </p:cNvPr>
              <p:cNvSpPr/>
              <p:nvPr/>
            </p:nvSpPr>
            <p:spPr bwMode="auto">
              <a:xfrm>
                <a:off x="5299788" y="5227922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2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5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93E2EB-A7DB-223C-3126-6E82D088F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9788" y="5227922"/>
                <a:ext cx="852196" cy="637592"/>
              </a:xfrm>
              <a:prstGeom prst="rect">
                <a:avLst/>
              </a:prstGeom>
              <a:blipFill>
                <a:blip r:embed="rId5"/>
                <a:stretch>
                  <a:fillRect l="-1399" t="-4673" r="-1399" b="-13084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591714-832C-6EB6-A8B5-D166437632F2}"/>
                  </a:ext>
                </a:extLst>
              </p:cNvPr>
              <p:cNvSpPr/>
              <p:nvPr/>
            </p:nvSpPr>
            <p:spPr bwMode="auto">
              <a:xfrm>
                <a:off x="6151984" y="5227922"/>
                <a:ext cx="852196" cy="637592"/>
              </a:xfrm>
              <a:prstGeom prst="rect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rPr>
                  <a:t>Req 1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dirty="0">
                    <a:latin typeface="Arial" pitchFamily="34" charset="0"/>
                    <a:ea typeface="新細明體" pitchFamily="18" charset="-120"/>
                  </a:rPr>
                  <a:t>10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591714-832C-6EB6-A8B5-D16643763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984" y="5227922"/>
                <a:ext cx="852196" cy="637592"/>
              </a:xfrm>
              <a:prstGeom prst="rect">
                <a:avLst/>
              </a:prstGeom>
              <a:blipFill>
                <a:blip r:embed="rId6"/>
                <a:stretch>
                  <a:fillRect l="-1399" t="-4673" r="-1399" b="-13084"/>
                </a:stretch>
              </a:blip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11775BDF-BFB1-0158-9A30-1F5800150105}"/>
              </a:ext>
            </a:extLst>
          </p:cNvPr>
          <p:cNvSpPr/>
          <p:nvPr/>
        </p:nvSpPr>
        <p:spPr bwMode="auto">
          <a:xfrm>
            <a:off x="3474098" y="5501620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2D53255B-87DC-9DAC-2EAD-58E915326194}"/>
              </a:ext>
            </a:extLst>
          </p:cNvPr>
          <p:cNvSpPr/>
          <p:nvPr/>
        </p:nvSpPr>
        <p:spPr bwMode="auto">
          <a:xfrm>
            <a:off x="7172130" y="5501620"/>
            <a:ext cx="765111" cy="14306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7DEB82-71E5-2884-D300-10B6BA3DD17C}"/>
              </a:ext>
            </a:extLst>
          </p:cNvPr>
          <p:cNvSpPr/>
          <p:nvPr/>
        </p:nvSpPr>
        <p:spPr bwMode="auto">
          <a:xfrm>
            <a:off x="2292221" y="5321228"/>
            <a:ext cx="895739" cy="460311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Client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4" name="流程图: 磁盘 13">
            <a:extLst>
              <a:ext uri="{FF2B5EF4-FFF2-40B4-BE49-F238E27FC236}">
                <a16:creationId xmlns:a16="http://schemas.microsoft.com/office/drawing/2014/main" id="{C2EF9C5B-837B-D429-A0C2-F42C2349F3CB}"/>
              </a:ext>
            </a:extLst>
          </p:cNvPr>
          <p:cNvSpPr/>
          <p:nvPr/>
        </p:nvSpPr>
        <p:spPr bwMode="auto">
          <a:xfrm>
            <a:off x="8195388" y="5252628"/>
            <a:ext cx="970383" cy="588179"/>
          </a:xfrm>
          <a:prstGeom prst="flowChartMagneticDisk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b="1" dirty="0">
                <a:latin typeface="Arial" pitchFamily="34" charset="0"/>
                <a:ea typeface="新細明體" pitchFamily="18" charset="-120"/>
              </a:rPr>
              <a:t>Server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247249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4256</Words>
  <Application>Microsoft Office PowerPoint</Application>
  <PresentationFormat>宽屏</PresentationFormat>
  <Paragraphs>737</Paragraphs>
  <Slides>55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68" baseType="lpstr">
      <vt:lpstr>標楷體</vt:lpstr>
      <vt:lpstr>Helvetica Neue</vt:lpstr>
      <vt:lpstr>MS Sans Serif</vt:lpstr>
      <vt:lpstr>楷体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NTHU UniCloud</vt:lpstr>
      <vt:lpstr>自訂設計</vt:lpstr>
      <vt:lpstr>Efficient Scheduling Policies for Microsecond-Scale Tasks  2024.04.18</vt:lpstr>
      <vt:lpstr>Outline</vt:lpstr>
      <vt:lpstr>Scheduling μs-SCALE TASKS </vt:lpstr>
      <vt:lpstr>Latency</vt:lpstr>
      <vt:lpstr>Tail Latency Matters</vt:lpstr>
      <vt:lpstr>Sources of Latency</vt:lpstr>
      <vt:lpstr>Latency Optimization</vt:lpstr>
      <vt:lpstr>Scheduling</vt:lpstr>
      <vt:lpstr>Slowdown</vt:lpstr>
      <vt:lpstr>Head-of-Line (HOL) Blocking</vt:lpstr>
      <vt:lpstr>Problem Formulation</vt:lpstr>
      <vt:lpstr>Scheduling μs-SCALE TASKS </vt:lpstr>
      <vt:lpstr>Traditional OS Approach</vt:lpstr>
      <vt:lpstr>Kernel Bypass</vt:lpstr>
      <vt:lpstr>CPU Scheduling</vt:lpstr>
      <vt:lpstr>CPU Scheduling</vt:lpstr>
      <vt:lpstr>Scheduling μs-SCALE TASKS </vt:lpstr>
      <vt:lpstr>Service Time Distribution</vt:lpstr>
      <vt:lpstr>Scheduling μs-SCALE TASKS </vt:lpstr>
      <vt:lpstr>d-FCFS</vt:lpstr>
      <vt:lpstr>RSS</vt:lpstr>
      <vt:lpstr>IX OS: Design</vt:lpstr>
      <vt:lpstr>d-FCFS: Analysis</vt:lpstr>
      <vt:lpstr>c-FCFS</vt:lpstr>
      <vt:lpstr>ZygOS: Design</vt:lpstr>
      <vt:lpstr>Work Stealing</vt:lpstr>
      <vt:lpstr>c-FCFS: Analysis</vt:lpstr>
      <vt:lpstr>Processor Sharing (PS)</vt:lpstr>
      <vt:lpstr>Shinjuku: Design</vt:lpstr>
      <vt:lpstr>Traditional Preemption</vt:lpstr>
      <vt:lpstr>Traditional Preemption</vt:lpstr>
      <vt:lpstr>Shinjuku: Fast Preemption</vt:lpstr>
      <vt:lpstr>Fast Context Switch</vt:lpstr>
      <vt:lpstr>Request-Aware Scheduling</vt:lpstr>
      <vt:lpstr>Shinjuku: Analysis</vt:lpstr>
      <vt:lpstr>DARC</vt:lpstr>
      <vt:lpstr>Request-Aware Scheduling</vt:lpstr>
      <vt:lpstr>DARC: Analysis</vt:lpstr>
      <vt:lpstr>Concord</vt:lpstr>
      <vt:lpstr>Concord: Preemption</vt:lpstr>
      <vt:lpstr>Concord: JSBQ(k)</vt:lpstr>
      <vt:lpstr>Concord: Analysis</vt:lpstr>
      <vt:lpstr>Summary of Proposed Methods</vt:lpstr>
      <vt:lpstr>Scheduling μs-SCALE TASKS </vt:lpstr>
      <vt:lpstr>Workloads</vt:lpstr>
      <vt:lpstr>Short Request First</vt:lpstr>
      <vt:lpstr>Throughput</vt:lpstr>
      <vt:lpstr>Tail Latency</vt:lpstr>
      <vt:lpstr>Problem Found</vt:lpstr>
      <vt:lpstr>Lack of General Load Generator</vt:lpstr>
      <vt:lpstr>Scheduling μs-SCALE TASKS </vt:lpstr>
      <vt:lpstr>Trade-Off Analysis</vt:lpstr>
      <vt:lpstr>New Era of OS</vt:lpstr>
      <vt:lpstr>Demi-Kernel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Yuxuan Liu (SDS, 118010200)</cp:lastModifiedBy>
  <cp:revision>662</cp:revision>
  <dcterms:created xsi:type="dcterms:W3CDTF">2020-07-15T11:13:39Z</dcterms:created>
  <dcterms:modified xsi:type="dcterms:W3CDTF">2024-04-18T02:00:21Z</dcterms:modified>
</cp:coreProperties>
</file>